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88" r:id="rId3"/>
    <p:sldId id="277" r:id="rId4"/>
    <p:sldId id="257" r:id="rId5"/>
    <p:sldId id="258" r:id="rId6"/>
    <p:sldId id="259" r:id="rId7"/>
    <p:sldId id="260" r:id="rId8"/>
    <p:sldId id="261" r:id="rId9"/>
    <p:sldId id="262" r:id="rId10"/>
    <p:sldId id="275" r:id="rId11"/>
    <p:sldId id="263" r:id="rId12"/>
    <p:sldId id="276" r:id="rId13"/>
    <p:sldId id="266" r:id="rId14"/>
    <p:sldId id="267" r:id="rId15"/>
    <p:sldId id="268" r:id="rId16"/>
    <p:sldId id="269" r:id="rId17"/>
    <p:sldId id="270" r:id="rId18"/>
    <p:sldId id="279" r:id="rId19"/>
    <p:sldId id="278" r:id="rId20"/>
    <p:sldId id="280" r:id="rId21"/>
    <p:sldId id="281" r:id="rId22"/>
    <p:sldId id="282" r:id="rId23"/>
    <p:sldId id="283" r:id="rId24"/>
    <p:sldId id="284" r:id="rId25"/>
    <p:sldId id="289" r:id="rId26"/>
    <p:sldId id="285" r:id="rId27"/>
    <p:sldId id="286" r:id="rId28"/>
    <p:sldId id="287" r:id="rId29"/>
    <p:sldId id="290" r:id="rId30"/>
    <p:sldId id="291" r:id="rId31"/>
  </p:sldIdLst>
  <p:sldSz cx="12192000" cy="6858000"/>
  <p:notesSz cx="7077075" cy="8412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4" autoAdjust="0"/>
    <p:restoredTop sz="94125" autoAdjust="0"/>
  </p:normalViewPr>
  <p:slideViewPr>
    <p:cSldViewPr snapToGrid="0">
      <p:cViewPr varScale="1">
        <p:scale>
          <a:sx n="92" d="100"/>
          <a:sy n="92" d="100"/>
        </p:scale>
        <p:origin x="8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22069"/>
          </a:xfrm>
          <a:prstGeom prst="rect">
            <a:avLst/>
          </a:prstGeom>
        </p:spPr>
        <p:txBody>
          <a:bodyPr vert="horz" lIns="89785" tIns="44892" rIns="89785" bIns="44892" rtlCol="0"/>
          <a:lstStyle>
            <a:lvl1pPr algn="l">
              <a:defRPr sz="1200"/>
            </a:lvl1pPr>
          </a:lstStyle>
          <a:p>
            <a:endParaRPr lang="en-US"/>
          </a:p>
        </p:txBody>
      </p:sp>
      <p:sp>
        <p:nvSpPr>
          <p:cNvPr id="3" name="Date Placeholder 2"/>
          <p:cNvSpPr>
            <a:spLocks noGrp="1"/>
          </p:cNvSpPr>
          <p:nvPr>
            <p:ph type="dt" sz="quarter" idx="1"/>
          </p:nvPr>
        </p:nvSpPr>
        <p:spPr>
          <a:xfrm>
            <a:off x="4008704" y="1"/>
            <a:ext cx="3066733" cy="422069"/>
          </a:xfrm>
          <a:prstGeom prst="rect">
            <a:avLst/>
          </a:prstGeom>
        </p:spPr>
        <p:txBody>
          <a:bodyPr vert="horz" lIns="89785" tIns="44892" rIns="89785" bIns="44892" rtlCol="0"/>
          <a:lstStyle>
            <a:lvl1pPr algn="r">
              <a:defRPr sz="1200"/>
            </a:lvl1pPr>
          </a:lstStyle>
          <a:p>
            <a:fld id="{2C172D3F-E4F7-4510-BE99-7A40BED94B57}" type="datetimeFigureOut">
              <a:rPr lang="en-US" smtClean="0"/>
              <a:t>10/17/2023</a:t>
            </a:fld>
            <a:endParaRPr lang="en-US"/>
          </a:p>
        </p:txBody>
      </p:sp>
      <p:sp>
        <p:nvSpPr>
          <p:cNvPr id="4" name="Footer Placeholder 3"/>
          <p:cNvSpPr>
            <a:spLocks noGrp="1"/>
          </p:cNvSpPr>
          <p:nvPr>
            <p:ph type="ftr" sz="quarter" idx="2"/>
          </p:nvPr>
        </p:nvSpPr>
        <p:spPr>
          <a:xfrm>
            <a:off x="0" y="7990096"/>
            <a:ext cx="3066733" cy="422068"/>
          </a:xfrm>
          <a:prstGeom prst="rect">
            <a:avLst/>
          </a:prstGeom>
        </p:spPr>
        <p:txBody>
          <a:bodyPr vert="horz" lIns="89785" tIns="44892" rIns="89785" bIns="44892" rtlCol="0" anchor="b"/>
          <a:lstStyle>
            <a:lvl1pPr algn="l">
              <a:defRPr sz="1200"/>
            </a:lvl1pPr>
          </a:lstStyle>
          <a:p>
            <a:endParaRPr lang="en-US"/>
          </a:p>
        </p:txBody>
      </p:sp>
      <p:sp>
        <p:nvSpPr>
          <p:cNvPr id="5" name="Slide Number Placeholder 4"/>
          <p:cNvSpPr>
            <a:spLocks noGrp="1"/>
          </p:cNvSpPr>
          <p:nvPr>
            <p:ph type="sldNum" sz="quarter" idx="3"/>
          </p:nvPr>
        </p:nvSpPr>
        <p:spPr>
          <a:xfrm>
            <a:off x="4008704" y="7990096"/>
            <a:ext cx="3066733" cy="422068"/>
          </a:xfrm>
          <a:prstGeom prst="rect">
            <a:avLst/>
          </a:prstGeom>
        </p:spPr>
        <p:txBody>
          <a:bodyPr vert="horz" lIns="89785" tIns="44892" rIns="89785" bIns="44892" rtlCol="0" anchor="b"/>
          <a:lstStyle>
            <a:lvl1pPr algn="r">
              <a:defRPr sz="1200"/>
            </a:lvl1pPr>
          </a:lstStyle>
          <a:p>
            <a:fld id="{D2631F48-D965-43EF-BC2F-0DC3C7A96AFC}" type="slidenum">
              <a:rPr lang="en-US" smtClean="0"/>
              <a:t>‹#›</a:t>
            </a:fld>
            <a:endParaRPr lang="en-US"/>
          </a:p>
        </p:txBody>
      </p:sp>
    </p:spTree>
    <p:extLst>
      <p:ext uri="{BB962C8B-B14F-4D97-AF65-F5344CB8AC3E}">
        <p14:creationId xmlns:p14="http://schemas.microsoft.com/office/powerpoint/2010/main" val="28898811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467C798-E98F-4416-BDFB-9C9E27F87E42}"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496274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7C798-E98F-4416-BDFB-9C9E27F87E42}"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63399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7C798-E98F-4416-BDFB-9C9E27F87E42}"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400271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7C798-E98F-4416-BDFB-9C9E27F87E42}"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77443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67C798-E98F-4416-BDFB-9C9E27F87E42}"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15770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67C798-E98F-4416-BDFB-9C9E27F87E42}"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236115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67C798-E98F-4416-BDFB-9C9E27F87E42}"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383763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67C798-E98F-4416-BDFB-9C9E27F87E42}" type="datetimeFigureOut">
              <a:rPr lang="en-US" smtClean="0"/>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3839444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7C798-E98F-4416-BDFB-9C9E27F87E42}" type="datetimeFigureOut">
              <a:rPr lang="en-US" smtClean="0"/>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3342943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67C798-E98F-4416-BDFB-9C9E27F87E42}"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2226327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67C798-E98F-4416-BDFB-9C9E27F87E42}"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0C4FF-9E70-4EE7-B632-45790F569757}" type="slidenum">
              <a:rPr lang="en-US" smtClean="0"/>
              <a:t>‹#›</a:t>
            </a:fld>
            <a:endParaRPr lang="en-US"/>
          </a:p>
        </p:txBody>
      </p:sp>
    </p:spTree>
    <p:extLst>
      <p:ext uri="{BB962C8B-B14F-4D97-AF65-F5344CB8AC3E}">
        <p14:creationId xmlns:p14="http://schemas.microsoft.com/office/powerpoint/2010/main" val="41688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7C798-E98F-4416-BDFB-9C9E27F87E42}" type="datetimeFigureOut">
              <a:rPr lang="en-US" smtClean="0"/>
              <a:t>10/17/2023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0C4FF-9E70-4EE7-B632-45790F569757}" type="slidenum">
              <a:rPr lang="en-US" smtClean="0"/>
              <a:t>‹#›</a:t>
            </a:fld>
            <a:endParaRPr lang="en-US"/>
          </a:p>
        </p:txBody>
      </p:sp>
    </p:spTree>
    <p:extLst>
      <p:ext uri="{BB962C8B-B14F-4D97-AF65-F5344CB8AC3E}">
        <p14:creationId xmlns:p14="http://schemas.microsoft.com/office/powerpoint/2010/main" val="1786092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Shock Absorption, Fiscal Sustainability and Financial Stability in Small open Economies</a:t>
            </a:r>
          </a:p>
        </p:txBody>
      </p:sp>
      <p:sp>
        <p:nvSpPr>
          <p:cNvPr id="3" name="Subtitle 2"/>
          <p:cNvSpPr>
            <a:spLocks noGrp="1"/>
          </p:cNvSpPr>
          <p:nvPr>
            <p:ph type="subTitle" idx="1"/>
          </p:nvPr>
        </p:nvSpPr>
        <p:spPr/>
        <p:txBody>
          <a:bodyPr/>
          <a:lstStyle/>
          <a:p>
            <a:r>
              <a:rPr lang="en-US" dirty="0" err="1"/>
              <a:t>DeLisle</a:t>
            </a:r>
            <a:r>
              <a:rPr lang="en-US" dirty="0"/>
              <a:t> Worrell, </a:t>
            </a:r>
            <a:r>
              <a:rPr lang="en-US" i="1" dirty="0"/>
              <a:t>DelisleWorrell.com</a:t>
            </a:r>
            <a:endParaRPr lang="en-US" dirty="0"/>
          </a:p>
          <a:p>
            <a:r>
              <a:rPr lang="en-US" dirty="0"/>
              <a:t>November, 2023</a:t>
            </a:r>
          </a:p>
          <a:p>
            <a:r>
              <a:rPr lang="en-US" dirty="0"/>
              <a:t>Annual Monetary Studies Conference</a:t>
            </a:r>
          </a:p>
        </p:txBody>
      </p:sp>
    </p:spTree>
    <p:extLst>
      <p:ext uri="{BB962C8B-B14F-4D97-AF65-F5344CB8AC3E}">
        <p14:creationId xmlns:p14="http://schemas.microsoft.com/office/powerpoint/2010/main" val="388437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Anchoring the exchange rate – 2: restoring the balance of foreign currency demand and supply </a:t>
            </a:r>
          </a:p>
        </p:txBody>
      </p:sp>
      <p:pic>
        <p:nvPicPr>
          <p:cNvPr id="5" name="Content Placeholder 4"/>
          <p:cNvPicPr>
            <a:picLocks noGrp="1" noChangeAspect="1"/>
          </p:cNvPicPr>
          <p:nvPr>
            <p:ph sz="half" idx="1"/>
          </p:nvPr>
        </p:nvPicPr>
        <p:blipFill>
          <a:blip r:embed="rId2"/>
          <a:stretch>
            <a:fillRect/>
          </a:stretch>
        </p:blipFill>
        <p:spPr>
          <a:xfrm>
            <a:off x="838200" y="2205116"/>
            <a:ext cx="5181600" cy="3592355"/>
          </a:xfrm>
          <a:prstGeom prst="rect">
            <a:avLst/>
          </a:prstGeom>
        </p:spPr>
      </p:pic>
      <p:sp>
        <p:nvSpPr>
          <p:cNvPr id="4" name="Content Placeholder 3"/>
          <p:cNvSpPr>
            <a:spLocks noGrp="1"/>
          </p:cNvSpPr>
          <p:nvPr>
            <p:ph sz="half" idx="2"/>
          </p:nvPr>
        </p:nvSpPr>
        <p:spPr/>
        <p:txBody>
          <a:bodyPr>
            <a:normAutofit fontScale="92500" lnSpcReduction="10000"/>
          </a:bodyPr>
          <a:lstStyle/>
          <a:p>
            <a:pPr marL="0" indent="0">
              <a:buNone/>
            </a:pPr>
            <a:r>
              <a:rPr lang="en-US" b="1" dirty="0"/>
              <a:t>The foreign currency market in the SOE should be treated as a fixed-price market, in which the best policy for stabilization is to manage aggregate demand with a view to avoid shortages in the FC market. </a:t>
            </a:r>
          </a:p>
          <a:p>
            <a:r>
              <a:rPr lang="en-US" dirty="0"/>
              <a:t>This line is the propensity to import, showing the amount by which aggregate expenditure must be cut (-</a:t>
            </a:r>
            <a:r>
              <a:rPr lang="el-GR" dirty="0"/>
              <a:t>Δ</a:t>
            </a:r>
            <a:r>
              <a:rPr lang="en-US" dirty="0"/>
              <a:t>a) to reduce imports demand (-</a:t>
            </a:r>
            <a:r>
              <a:rPr lang="el-GR" dirty="0"/>
              <a:t>Δ</a:t>
            </a:r>
            <a:r>
              <a:rPr lang="en-US" dirty="0"/>
              <a:t>m) by enough to balance the FC market.</a:t>
            </a:r>
          </a:p>
          <a:p>
            <a:endParaRPr lang="en-US" dirty="0"/>
          </a:p>
        </p:txBody>
      </p:sp>
    </p:spTree>
    <p:extLst>
      <p:ext uri="{BB962C8B-B14F-4D97-AF65-F5344CB8AC3E}">
        <p14:creationId xmlns:p14="http://schemas.microsoft.com/office/powerpoint/2010/main" val="381028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Anchoring the exchange rate – 3: the effect of money creation on aggregate demand</a:t>
            </a:r>
          </a:p>
        </p:txBody>
      </p:sp>
      <p:pic>
        <p:nvPicPr>
          <p:cNvPr id="5" name="Content Placeholder 4"/>
          <p:cNvPicPr>
            <a:picLocks noGrp="1" noChangeAspect="1"/>
          </p:cNvPicPr>
          <p:nvPr>
            <p:ph sz="half" idx="1"/>
          </p:nvPr>
        </p:nvPicPr>
        <p:blipFill>
          <a:blip r:embed="rId2"/>
          <a:stretch>
            <a:fillRect/>
          </a:stretch>
        </p:blipFill>
        <p:spPr>
          <a:xfrm>
            <a:off x="838200" y="2296167"/>
            <a:ext cx="5181600" cy="3410254"/>
          </a:xfrm>
          <a:prstGeom prst="rect">
            <a:avLst/>
          </a:prstGeom>
        </p:spPr>
      </p:pic>
      <p:sp>
        <p:nvSpPr>
          <p:cNvPr id="4" name="Content Placeholder 3"/>
          <p:cNvSpPr>
            <a:spLocks noGrp="1"/>
          </p:cNvSpPr>
          <p:nvPr>
            <p:ph sz="half" idx="2"/>
          </p:nvPr>
        </p:nvSpPr>
        <p:spPr/>
        <p:txBody>
          <a:bodyPr>
            <a:normAutofit lnSpcReduction="10000"/>
          </a:bodyPr>
          <a:lstStyle/>
          <a:p>
            <a:r>
              <a:rPr lang="en-US" dirty="0"/>
              <a:t>This chart shows the amount by which money supply must be cut (-</a:t>
            </a:r>
            <a:r>
              <a:rPr lang="el-GR" dirty="0"/>
              <a:t>Δ</a:t>
            </a:r>
            <a:r>
              <a:rPr lang="en-US" dirty="0"/>
              <a:t>b) to reduce aggregate demand and import needs to the level that the foreign currency supply can accommodate. </a:t>
            </a:r>
          </a:p>
          <a:p>
            <a:r>
              <a:rPr lang="en-US" dirty="0"/>
              <a:t>The only effective way to reduce money supply is via a cut in central bank net lending to government, implying a contraction in the fiscal balance.</a:t>
            </a:r>
          </a:p>
        </p:txBody>
      </p:sp>
    </p:spTree>
    <p:extLst>
      <p:ext uri="{BB962C8B-B14F-4D97-AF65-F5344CB8AC3E}">
        <p14:creationId xmlns:p14="http://schemas.microsoft.com/office/powerpoint/2010/main" val="1174792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the SOE - growth</a:t>
            </a:r>
          </a:p>
        </p:txBody>
      </p:sp>
      <p:sp>
        <p:nvSpPr>
          <p:cNvPr id="3" name="Content Placeholder 2"/>
          <p:cNvSpPr>
            <a:spLocks noGrp="1"/>
          </p:cNvSpPr>
          <p:nvPr>
            <p:ph sz="half" idx="1"/>
          </p:nvPr>
        </p:nvSpPr>
        <p:spPr/>
        <p:txBody>
          <a:bodyPr>
            <a:normAutofit fontScale="85000" lnSpcReduction="20000"/>
          </a:bodyPr>
          <a:lstStyle/>
          <a:p>
            <a:r>
              <a:rPr lang="en-US" dirty="0"/>
              <a:t>6.1.     </a:t>
            </a:r>
            <a:r>
              <a:rPr lang="en-US" i="1" dirty="0" err="1"/>
              <a:t>i</a:t>
            </a:r>
            <a:r>
              <a:rPr lang="en-US" i="1" dirty="0"/>
              <a:t> = f</a:t>
            </a:r>
            <a:r>
              <a:rPr lang="en-US" i="1" baseline="-25000" dirty="0"/>
              <a:t>1</a:t>
            </a:r>
            <a:r>
              <a:rPr lang="en-US" i="1" dirty="0"/>
              <a:t>(-</a:t>
            </a:r>
            <a:r>
              <a:rPr lang="en-US" i="1" dirty="0" err="1"/>
              <a:t>xcap</a:t>
            </a:r>
            <a:r>
              <a:rPr lang="en-US" i="1" baseline="-25000" dirty="0" err="1"/>
              <a:t>t</a:t>
            </a:r>
            <a:r>
              <a:rPr lang="en-US" i="1" dirty="0"/>
              <a:t>(-1), a*, </a:t>
            </a:r>
            <a:r>
              <a:rPr lang="en-US" i="1" dirty="0" err="1"/>
              <a:t>p</a:t>
            </a:r>
            <a:r>
              <a:rPr lang="en-US" i="1" baseline="-25000" dirty="0" err="1"/>
              <a:t>t</a:t>
            </a:r>
            <a:r>
              <a:rPr lang="en-US" i="1" dirty="0"/>
              <a:t>, </a:t>
            </a:r>
            <a:r>
              <a:rPr lang="en-US" i="1" dirty="0" err="1"/>
              <a:t>ulc</a:t>
            </a:r>
            <a:r>
              <a:rPr lang="en-US" i="1" dirty="0"/>
              <a:t>, </a:t>
            </a:r>
            <a:r>
              <a:rPr lang="en-US" i="1" dirty="0" err="1"/>
              <a:t>r</a:t>
            </a:r>
            <a:r>
              <a:rPr lang="en-US" i="1" baseline="-25000" dirty="0" err="1"/>
              <a:t>f</a:t>
            </a:r>
            <a:r>
              <a:rPr lang="en-US" i="1" dirty="0"/>
              <a:t>, </a:t>
            </a:r>
            <a:r>
              <a:rPr lang="en-US" i="1" dirty="0" err="1"/>
              <a:t>emp</a:t>
            </a:r>
            <a:r>
              <a:rPr lang="en-US" i="1" dirty="0"/>
              <a:t>, GCI)</a:t>
            </a:r>
            <a:r>
              <a:rPr lang="en-US" dirty="0"/>
              <a:t>, where </a:t>
            </a:r>
            <a:r>
              <a:rPr lang="en-US" i="1" dirty="0"/>
              <a:t>i</a:t>
            </a:r>
            <a:r>
              <a:rPr lang="en-US" dirty="0"/>
              <a:t>: investment;</a:t>
            </a:r>
          </a:p>
          <a:p>
            <a:r>
              <a:rPr lang="en-US" i="1" dirty="0"/>
              <a:t>-</a:t>
            </a:r>
            <a:r>
              <a:rPr lang="en-US" i="1" dirty="0" err="1"/>
              <a:t>xcap</a:t>
            </a:r>
            <a:r>
              <a:rPr lang="en-US" i="1" baseline="-25000" dirty="0" err="1"/>
              <a:t>t</a:t>
            </a:r>
            <a:r>
              <a:rPr lang="en-US" i="1" dirty="0"/>
              <a:t>(-1)</a:t>
            </a:r>
            <a:r>
              <a:rPr lang="en-US" dirty="0"/>
              <a:t>: full capacity;</a:t>
            </a:r>
          </a:p>
          <a:p>
            <a:r>
              <a:rPr lang="en-US" i="1" dirty="0"/>
              <a:t>a*</a:t>
            </a:r>
            <a:r>
              <a:rPr lang="en-US" dirty="0"/>
              <a:t>: aggregate expenditure, expected;</a:t>
            </a:r>
          </a:p>
          <a:p>
            <a:r>
              <a:rPr lang="en-US" i="1" dirty="0" err="1"/>
              <a:t>p</a:t>
            </a:r>
            <a:r>
              <a:rPr lang="en-US" i="1" baseline="-25000" dirty="0" err="1"/>
              <a:t>t</a:t>
            </a:r>
            <a:r>
              <a:rPr lang="en-US" dirty="0"/>
              <a:t>: price of imported inputs;</a:t>
            </a:r>
          </a:p>
          <a:p>
            <a:r>
              <a:rPr lang="en-US" i="1" dirty="0" err="1"/>
              <a:t>ulc</a:t>
            </a:r>
            <a:r>
              <a:rPr lang="en-US" dirty="0"/>
              <a:t>: unit </a:t>
            </a:r>
            <a:r>
              <a:rPr lang="en-US" dirty="0" err="1"/>
              <a:t>labour</a:t>
            </a:r>
            <a:r>
              <a:rPr lang="en-US" dirty="0"/>
              <a:t> costs;</a:t>
            </a:r>
          </a:p>
          <a:p>
            <a:r>
              <a:rPr lang="en-US" i="1" dirty="0" err="1"/>
              <a:t>r</a:t>
            </a:r>
            <a:r>
              <a:rPr lang="en-US" i="1" baseline="-25000" dirty="0" err="1"/>
              <a:t>f</a:t>
            </a:r>
            <a:r>
              <a:rPr lang="en-US" dirty="0"/>
              <a:t>: the opportunity cost of investment;</a:t>
            </a:r>
          </a:p>
          <a:p>
            <a:r>
              <a:rPr lang="en-US" i="1" dirty="0" err="1"/>
              <a:t>emp</a:t>
            </a:r>
            <a:r>
              <a:rPr lang="en-US" dirty="0"/>
              <a:t>: exchange market pressure variable, ;</a:t>
            </a:r>
          </a:p>
          <a:p>
            <a:r>
              <a:rPr lang="en-US" i="1" dirty="0"/>
              <a:t>GCI </a:t>
            </a:r>
            <a:r>
              <a:rPr lang="en-US" dirty="0"/>
              <a:t>: indicator of (non-price) competition. </a:t>
            </a:r>
          </a:p>
        </p:txBody>
      </p:sp>
      <p:sp>
        <p:nvSpPr>
          <p:cNvPr id="4" name="Content Placeholder 3"/>
          <p:cNvSpPr>
            <a:spLocks noGrp="1"/>
          </p:cNvSpPr>
          <p:nvPr>
            <p:ph sz="half" idx="2"/>
          </p:nvPr>
        </p:nvSpPr>
        <p:spPr/>
        <p:txBody>
          <a:bodyPr>
            <a:normAutofit fontScale="85000" lnSpcReduction="20000"/>
          </a:bodyPr>
          <a:lstStyle/>
          <a:p>
            <a:pPr marL="0" indent="0">
              <a:buNone/>
            </a:pPr>
            <a:r>
              <a:rPr lang="en-US" dirty="0"/>
              <a:t>The SOE grows with investment in new productive capacity and to increase productivity and quality. The factors that attract investment are:</a:t>
            </a:r>
          </a:p>
          <a:p>
            <a:r>
              <a:rPr lang="en-US" dirty="0"/>
              <a:t>Whether exportable production is at full capacity;</a:t>
            </a:r>
          </a:p>
          <a:p>
            <a:r>
              <a:rPr lang="en-US" dirty="0"/>
              <a:t>For </a:t>
            </a:r>
            <a:r>
              <a:rPr lang="en-US" dirty="0" err="1"/>
              <a:t>nontradables</a:t>
            </a:r>
            <a:r>
              <a:rPr lang="en-US" dirty="0"/>
              <a:t>, anticipated domestic demand;</a:t>
            </a:r>
          </a:p>
          <a:p>
            <a:r>
              <a:rPr lang="en-US" dirty="0"/>
              <a:t>Input prices (all imported);</a:t>
            </a:r>
          </a:p>
          <a:p>
            <a:r>
              <a:rPr lang="en-US" dirty="0"/>
              <a:t>Unit </a:t>
            </a:r>
            <a:r>
              <a:rPr lang="en-US" dirty="0" err="1"/>
              <a:t>labour</a:t>
            </a:r>
            <a:r>
              <a:rPr lang="en-US" dirty="0"/>
              <a:t> costs;</a:t>
            </a:r>
          </a:p>
          <a:p>
            <a:r>
              <a:rPr lang="en-US" dirty="0"/>
              <a:t>World interest rates;</a:t>
            </a:r>
          </a:p>
          <a:p>
            <a:r>
              <a:rPr lang="en-US" dirty="0"/>
              <a:t>The stability of the exchange rate;</a:t>
            </a:r>
          </a:p>
          <a:p>
            <a:r>
              <a:rPr lang="en-US" dirty="0"/>
              <a:t>Qualitative factors.</a:t>
            </a:r>
          </a:p>
          <a:p>
            <a:endParaRPr lang="en-US" dirty="0"/>
          </a:p>
        </p:txBody>
      </p:sp>
    </p:spTree>
    <p:extLst>
      <p:ext uri="{BB962C8B-B14F-4D97-AF65-F5344CB8AC3E}">
        <p14:creationId xmlns:p14="http://schemas.microsoft.com/office/powerpoint/2010/main" val="2453027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the SOE – production of </a:t>
            </a:r>
            <a:r>
              <a:rPr lang="en-US" dirty="0" err="1"/>
              <a:t>exportables</a:t>
            </a:r>
            <a:endParaRPr lang="en-US" dirty="0"/>
          </a:p>
        </p:txBody>
      </p:sp>
      <p:sp>
        <p:nvSpPr>
          <p:cNvPr id="3" name="Content Placeholder 2"/>
          <p:cNvSpPr>
            <a:spLocks noGrp="1"/>
          </p:cNvSpPr>
          <p:nvPr>
            <p:ph sz="half" idx="1"/>
          </p:nvPr>
        </p:nvSpPr>
        <p:spPr/>
        <p:txBody>
          <a:bodyPr>
            <a:normAutofit/>
          </a:bodyPr>
          <a:lstStyle/>
          <a:p>
            <a:r>
              <a:rPr lang="en-US" dirty="0"/>
              <a:t>6.2.   </a:t>
            </a:r>
            <a:r>
              <a:rPr lang="en-US" i="1" dirty="0" err="1"/>
              <a:t>q</a:t>
            </a:r>
            <a:r>
              <a:rPr lang="en-US" i="1" baseline="-25000" dirty="0" err="1"/>
              <a:t>t</a:t>
            </a:r>
            <a:r>
              <a:rPr lang="en-US" i="1" dirty="0"/>
              <a:t> = f</a:t>
            </a:r>
            <a:r>
              <a:rPr lang="en-US" i="1" baseline="-25000" dirty="0"/>
              <a:t>2</a:t>
            </a:r>
            <a:r>
              <a:rPr lang="en-US" i="1" dirty="0"/>
              <a:t>(</a:t>
            </a:r>
            <a:r>
              <a:rPr lang="en-US" i="1" dirty="0" err="1"/>
              <a:t>p</a:t>
            </a:r>
            <a:r>
              <a:rPr lang="en-US" i="1" baseline="-25000" dirty="0" err="1"/>
              <a:t>t</a:t>
            </a:r>
            <a:r>
              <a:rPr lang="en-US" i="1" dirty="0"/>
              <a:t>, </a:t>
            </a:r>
            <a:r>
              <a:rPr lang="en-US" i="1" dirty="0" err="1"/>
              <a:t>ulc</a:t>
            </a:r>
            <a:r>
              <a:rPr lang="en-US" i="1" dirty="0"/>
              <a:t>, r)</a:t>
            </a:r>
            <a:endParaRPr lang="en-US" dirty="0"/>
          </a:p>
          <a:p>
            <a:pPr marL="0" indent="0">
              <a:buNone/>
            </a:pPr>
            <a:r>
              <a:rPr lang="en-US" i="1" dirty="0" err="1"/>
              <a:t>q</a:t>
            </a:r>
            <a:r>
              <a:rPr lang="en-US" i="1" baseline="-25000" dirty="0" err="1"/>
              <a:t>t</a:t>
            </a:r>
            <a:r>
              <a:rPr lang="en-US" dirty="0"/>
              <a:t>: the output of tradable goods and services;</a:t>
            </a:r>
          </a:p>
          <a:p>
            <a:pPr marL="0" indent="0">
              <a:buNone/>
            </a:pPr>
            <a:r>
              <a:rPr lang="en-US" i="1" dirty="0"/>
              <a:t>r</a:t>
            </a:r>
            <a:r>
              <a:rPr lang="en-US" dirty="0"/>
              <a:t>: the domestic interest rate, the cost of working capital.</a:t>
            </a:r>
          </a:p>
          <a:p>
            <a:pPr marL="0" indent="0">
              <a:buNone/>
            </a:pPr>
            <a:endParaRPr lang="en-US" dirty="0"/>
          </a:p>
        </p:txBody>
      </p:sp>
      <p:sp>
        <p:nvSpPr>
          <p:cNvPr id="4" name="Content Placeholder 3"/>
          <p:cNvSpPr>
            <a:spLocks noGrp="1"/>
          </p:cNvSpPr>
          <p:nvPr>
            <p:ph sz="half" idx="2"/>
          </p:nvPr>
        </p:nvSpPr>
        <p:spPr/>
        <p:txBody>
          <a:bodyPr>
            <a:normAutofit/>
          </a:bodyPr>
          <a:lstStyle/>
          <a:p>
            <a:r>
              <a:rPr lang="en-US" dirty="0"/>
              <a:t>The SOE exports all the goods and services it can supply profitably at the going international price.</a:t>
            </a:r>
          </a:p>
          <a:p>
            <a:r>
              <a:rPr lang="en-US" dirty="0"/>
              <a:t>The amount produced is  determined on the supply side, by the costs of production: imported input cost, cost of working capital and unit </a:t>
            </a:r>
            <a:r>
              <a:rPr lang="en-US" dirty="0" err="1"/>
              <a:t>labour</a:t>
            </a:r>
            <a:r>
              <a:rPr lang="en-US" dirty="0"/>
              <a:t> costs.</a:t>
            </a:r>
          </a:p>
        </p:txBody>
      </p:sp>
    </p:spTree>
    <p:extLst>
      <p:ext uri="{BB962C8B-B14F-4D97-AF65-F5344CB8AC3E}">
        <p14:creationId xmlns:p14="http://schemas.microsoft.com/office/powerpoint/2010/main" val="3784725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the SOE - </a:t>
            </a:r>
            <a:r>
              <a:rPr lang="en-US" dirty="0" err="1"/>
              <a:t>nontradables</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a:t>The intended production and offer price of </a:t>
            </a:r>
            <a:r>
              <a:rPr lang="en-US" dirty="0" err="1"/>
              <a:t>nontradables</a:t>
            </a:r>
            <a:endParaRPr lang="en-US" dirty="0"/>
          </a:p>
          <a:p>
            <a:r>
              <a:rPr lang="en-US" dirty="0"/>
              <a:t>6.3.  </a:t>
            </a:r>
            <a:r>
              <a:rPr lang="en-US" i="1" dirty="0" err="1"/>
              <a:t>q</a:t>
            </a:r>
            <a:r>
              <a:rPr lang="en-US" i="1" baseline="-25000" dirty="0" err="1"/>
              <a:t>n</a:t>
            </a:r>
            <a:r>
              <a:rPr lang="en-US" i="1" dirty="0"/>
              <a:t> = f</a:t>
            </a:r>
            <a:r>
              <a:rPr lang="en-US" i="1" baseline="-25000" dirty="0"/>
              <a:t>3</a:t>
            </a:r>
            <a:r>
              <a:rPr lang="en-US" i="1" dirty="0"/>
              <a:t>(a*, </a:t>
            </a:r>
            <a:r>
              <a:rPr lang="en-US" i="1" dirty="0" err="1"/>
              <a:t>q</a:t>
            </a:r>
            <a:r>
              <a:rPr lang="en-US" i="1" baseline="-25000" dirty="0" err="1"/>
              <a:t>n</a:t>
            </a:r>
            <a:r>
              <a:rPr lang="en-US" i="1" dirty="0"/>
              <a:t>(-1))</a:t>
            </a:r>
            <a:r>
              <a:rPr lang="en-US" dirty="0"/>
              <a:t> where</a:t>
            </a:r>
          </a:p>
          <a:p>
            <a:pPr marL="0" indent="0">
              <a:buNone/>
            </a:pPr>
            <a:r>
              <a:rPr lang="en-US" i="1" dirty="0" err="1"/>
              <a:t>q</a:t>
            </a:r>
            <a:r>
              <a:rPr lang="en-US" i="1" baseline="-25000" dirty="0" err="1"/>
              <a:t>n</a:t>
            </a:r>
            <a:r>
              <a:rPr lang="en-US" dirty="0"/>
              <a:t>: output of non  </a:t>
            </a:r>
            <a:r>
              <a:rPr lang="en-US" dirty="0" err="1"/>
              <a:t>tradables</a:t>
            </a:r>
            <a:r>
              <a:rPr lang="en-US" dirty="0"/>
              <a:t>. </a:t>
            </a:r>
          </a:p>
          <a:p>
            <a:endParaRPr lang="en-US" dirty="0"/>
          </a:p>
          <a:p>
            <a:pPr marL="0" indent="0">
              <a:buNone/>
            </a:pPr>
            <a:r>
              <a:rPr lang="en-US" dirty="0"/>
              <a:t>The realized output and price of </a:t>
            </a:r>
            <a:r>
              <a:rPr lang="en-US" dirty="0" err="1"/>
              <a:t>nontradables</a:t>
            </a:r>
            <a:endParaRPr lang="en-US" dirty="0"/>
          </a:p>
          <a:p>
            <a:r>
              <a:rPr lang="en-US" dirty="0"/>
              <a:t>6.4.   </a:t>
            </a:r>
            <a:r>
              <a:rPr lang="en-US" i="1" dirty="0" err="1"/>
              <a:t>p</a:t>
            </a:r>
            <a:r>
              <a:rPr lang="en-US" i="1" baseline="-25000" dirty="0" err="1"/>
              <a:t>n</a:t>
            </a:r>
            <a:r>
              <a:rPr lang="en-US" i="1" dirty="0"/>
              <a:t> = f</a:t>
            </a:r>
            <a:r>
              <a:rPr lang="en-US" i="1" baseline="-25000" dirty="0"/>
              <a:t>4</a:t>
            </a:r>
            <a:r>
              <a:rPr lang="en-US" i="1" dirty="0"/>
              <a:t>(</a:t>
            </a:r>
            <a:r>
              <a:rPr lang="en-US" i="1" dirty="0" err="1"/>
              <a:t>q</a:t>
            </a:r>
            <a:r>
              <a:rPr lang="en-US" i="1" baseline="-25000" dirty="0" err="1"/>
              <a:t>n</a:t>
            </a:r>
            <a:r>
              <a:rPr lang="en-US" i="1" dirty="0"/>
              <a:t>, </a:t>
            </a:r>
            <a:r>
              <a:rPr lang="en-US" i="1" dirty="0" err="1"/>
              <a:t>p</a:t>
            </a:r>
            <a:r>
              <a:rPr lang="en-US" i="1" baseline="-25000" dirty="0" err="1"/>
              <a:t>t</a:t>
            </a:r>
            <a:r>
              <a:rPr lang="en-US" i="1" dirty="0"/>
              <a:t>, </a:t>
            </a:r>
            <a:r>
              <a:rPr lang="en-US" i="1" dirty="0" err="1"/>
              <a:t>ulc</a:t>
            </a:r>
            <a:r>
              <a:rPr lang="en-US" i="1" dirty="0"/>
              <a:t>, r)</a:t>
            </a:r>
            <a:r>
              <a:rPr lang="en-US" dirty="0"/>
              <a:t> where</a:t>
            </a:r>
          </a:p>
          <a:p>
            <a:pPr marL="0" indent="0">
              <a:buNone/>
            </a:pPr>
            <a:r>
              <a:rPr lang="en-US" i="1" dirty="0" err="1"/>
              <a:t>p</a:t>
            </a:r>
            <a:r>
              <a:rPr lang="en-US" i="1" baseline="-25000" dirty="0" err="1"/>
              <a:t>n</a:t>
            </a:r>
            <a:r>
              <a:rPr lang="en-US" dirty="0"/>
              <a:t>: the price of </a:t>
            </a:r>
            <a:r>
              <a:rPr lang="en-US" dirty="0" err="1"/>
              <a:t>nontradables</a:t>
            </a:r>
            <a:r>
              <a:rPr lang="en-US" dirty="0"/>
              <a:t>.</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err="1"/>
              <a:t>Nontradable</a:t>
            </a:r>
            <a:r>
              <a:rPr lang="en-US" dirty="0"/>
              <a:t> producers have an expectation of the demand for their output, based on last year’s production and the economic outlook.</a:t>
            </a:r>
          </a:p>
          <a:p>
            <a:r>
              <a:rPr lang="en-US" dirty="0"/>
              <a:t>They offer this production at prices they judge will sell all they plan to produce.</a:t>
            </a:r>
          </a:p>
          <a:p>
            <a:r>
              <a:rPr lang="en-US" dirty="0"/>
              <a:t>However, if FC inflows fail to live up to expectations and the economy underperforms, output will not live up to expectations.</a:t>
            </a:r>
          </a:p>
        </p:txBody>
      </p:sp>
    </p:spTree>
    <p:extLst>
      <p:ext uri="{BB962C8B-B14F-4D97-AF65-F5344CB8AC3E}">
        <p14:creationId xmlns:p14="http://schemas.microsoft.com/office/powerpoint/2010/main" val="42946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the SOE – imports and the </a:t>
            </a:r>
            <a:r>
              <a:rPr lang="en-US" dirty="0" err="1"/>
              <a:t>BoP</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a:t>The import equation</a:t>
            </a:r>
          </a:p>
          <a:p>
            <a:r>
              <a:rPr lang="en-US" dirty="0"/>
              <a:t>6.5.   </a:t>
            </a:r>
            <a:r>
              <a:rPr lang="en-US" i="1" dirty="0"/>
              <a:t>m = f</a:t>
            </a:r>
            <a:r>
              <a:rPr lang="en-US" i="1" baseline="-25000" dirty="0"/>
              <a:t>5</a:t>
            </a:r>
            <a:r>
              <a:rPr lang="en-US" i="1" dirty="0"/>
              <a:t>(a)</a:t>
            </a:r>
            <a:r>
              <a:rPr lang="en-US" dirty="0"/>
              <a:t> </a:t>
            </a:r>
          </a:p>
          <a:p>
            <a:pPr marL="0" indent="0">
              <a:buNone/>
            </a:pPr>
            <a:r>
              <a:rPr lang="en-US" dirty="0"/>
              <a:t>The </a:t>
            </a:r>
            <a:r>
              <a:rPr lang="en-US" dirty="0" err="1"/>
              <a:t>BoP</a:t>
            </a:r>
            <a:r>
              <a:rPr lang="en-US" dirty="0"/>
              <a:t> identity</a:t>
            </a:r>
          </a:p>
          <a:p>
            <a:r>
              <a:rPr lang="en-US" i="1" dirty="0"/>
              <a:t> ΔFXR = </a:t>
            </a:r>
            <a:r>
              <a:rPr lang="en-US" i="1" dirty="0" err="1"/>
              <a:t>p</a:t>
            </a:r>
            <a:r>
              <a:rPr lang="en-US" i="1" baseline="-25000" dirty="0" err="1"/>
              <a:t>t</a:t>
            </a:r>
            <a:r>
              <a:rPr lang="en-US" i="1" dirty="0"/>
              <a:t>(x - m) + FDI + B</a:t>
            </a:r>
            <a:r>
              <a:rPr lang="en-US" i="1" baseline="-25000" dirty="0"/>
              <a:t>f</a:t>
            </a:r>
            <a:r>
              <a:rPr lang="en-US" i="1" dirty="0"/>
              <a:t>,    </a:t>
            </a:r>
            <a:r>
              <a:rPr lang="en-US" dirty="0"/>
              <a:t>where</a:t>
            </a:r>
          </a:p>
          <a:p>
            <a:pPr marL="0" indent="0">
              <a:buNone/>
            </a:pPr>
            <a:r>
              <a:rPr lang="en-US" i="1" dirty="0"/>
              <a:t>Δ</a:t>
            </a:r>
            <a:r>
              <a:rPr lang="en-US" dirty="0"/>
              <a:t>: change in the variable;</a:t>
            </a:r>
          </a:p>
          <a:p>
            <a:r>
              <a:rPr lang="en-US" i="1" dirty="0"/>
              <a:t>FXR</a:t>
            </a:r>
            <a:r>
              <a:rPr lang="en-US" dirty="0"/>
              <a:t>: foreign exchange reserves;</a:t>
            </a:r>
          </a:p>
          <a:p>
            <a:pPr marL="0" indent="0">
              <a:buNone/>
            </a:pPr>
            <a:r>
              <a:rPr lang="en-US" i="1" dirty="0"/>
              <a:t>x</a:t>
            </a:r>
            <a:r>
              <a:rPr lang="en-US" dirty="0"/>
              <a:t>: exports of goods and tourist and other services sold abroad;</a:t>
            </a:r>
          </a:p>
          <a:p>
            <a:pPr marL="0" indent="0">
              <a:buNone/>
            </a:pPr>
            <a:r>
              <a:rPr lang="en-US" i="1" dirty="0"/>
              <a:t>FDI</a:t>
            </a:r>
            <a:r>
              <a:rPr lang="en-US" dirty="0"/>
              <a:t>: foreign direct investment;</a:t>
            </a:r>
          </a:p>
          <a:p>
            <a:pPr marL="0" indent="0">
              <a:buNone/>
            </a:pPr>
            <a:r>
              <a:rPr lang="en-US" i="1" dirty="0"/>
              <a:t>B</a:t>
            </a:r>
            <a:r>
              <a:rPr lang="en-US" i="1" baseline="-25000" dirty="0"/>
              <a:t>f</a:t>
            </a:r>
            <a:r>
              <a:rPr lang="en-US" dirty="0"/>
              <a:t>: foreign borrowing by the public sector. </a:t>
            </a:r>
          </a:p>
        </p:txBody>
      </p:sp>
      <p:sp>
        <p:nvSpPr>
          <p:cNvPr id="4" name="Content Placeholder 3"/>
          <p:cNvSpPr>
            <a:spLocks noGrp="1"/>
          </p:cNvSpPr>
          <p:nvPr>
            <p:ph sz="half" idx="2"/>
          </p:nvPr>
        </p:nvSpPr>
        <p:spPr/>
        <p:txBody>
          <a:bodyPr>
            <a:normAutofit fontScale="92500" lnSpcReduction="20000"/>
          </a:bodyPr>
          <a:lstStyle/>
          <a:p>
            <a:r>
              <a:rPr lang="en-US" dirty="0"/>
              <a:t>Because the coefficient of substitution in consumption is zero, imports are a function of aggregate expenditure only.</a:t>
            </a:r>
          </a:p>
        </p:txBody>
      </p:sp>
    </p:spTree>
    <p:extLst>
      <p:ext uri="{BB962C8B-B14F-4D97-AF65-F5344CB8AC3E}">
        <p14:creationId xmlns:p14="http://schemas.microsoft.com/office/powerpoint/2010/main" val="2678381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the SOE- the public sector</a:t>
            </a:r>
          </a:p>
        </p:txBody>
      </p:sp>
      <p:sp>
        <p:nvSpPr>
          <p:cNvPr id="3" name="Content Placeholder 2"/>
          <p:cNvSpPr>
            <a:spLocks noGrp="1"/>
          </p:cNvSpPr>
          <p:nvPr>
            <p:ph sz="half" idx="1"/>
          </p:nvPr>
        </p:nvSpPr>
        <p:spPr/>
        <p:txBody>
          <a:bodyPr>
            <a:normAutofit/>
          </a:bodyPr>
          <a:lstStyle/>
          <a:p>
            <a:pPr marL="0" indent="0">
              <a:buNone/>
            </a:pPr>
            <a:r>
              <a:rPr lang="en-US" dirty="0"/>
              <a:t>Government revenue:</a:t>
            </a:r>
          </a:p>
          <a:p>
            <a:r>
              <a:rPr lang="en-US" dirty="0"/>
              <a:t>6.6.   </a:t>
            </a:r>
            <a:r>
              <a:rPr lang="en-US" i="1" dirty="0"/>
              <a:t>Rev = f</a:t>
            </a:r>
            <a:r>
              <a:rPr lang="en-US" i="1" baseline="-25000" dirty="0"/>
              <a:t>6</a:t>
            </a:r>
            <a:r>
              <a:rPr lang="en-US" i="1" dirty="0"/>
              <a:t>(Y, </a:t>
            </a:r>
            <a:r>
              <a:rPr lang="en-US" i="1" dirty="0" err="1"/>
              <a:t>tx</a:t>
            </a:r>
            <a:r>
              <a:rPr lang="en-US" i="1" baseline="-25000" dirty="0" err="1"/>
              <a:t>i</a:t>
            </a:r>
            <a:r>
              <a:rPr lang="en-US" i="1" dirty="0"/>
              <a:t>)</a:t>
            </a:r>
            <a:r>
              <a:rPr lang="en-US" dirty="0"/>
              <a:t> where</a:t>
            </a:r>
          </a:p>
          <a:p>
            <a:pPr marL="0" indent="0">
              <a:buNone/>
            </a:pPr>
            <a:r>
              <a:rPr lang="en-US" i="1" dirty="0"/>
              <a:t>Y</a:t>
            </a:r>
            <a:r>
              <a:rPr lang="en-US" dirty="0"/>
              <a:t>: nominal national income;</a:t>
            </a:r>
          </a:p>
          <a:p>
            <a:pPr marL="0" indent="0">
              <a:buNone/>
            </a:pPr>
            <a:r>
              <a:rPr lang="en-US" i="1" dirty="0" err="1"/>
              <a:t>tx</a:t>
            </a:r>
            <a:r>
              <a:rPr lang="en-US" i="1" baseline="-25000" dirty="0" err="1"/>
              <a:t>i</a:t>
            </a:r>
            <a:r>
              <a:rPr lang="en-US" dirty="0"/>
              <a:t>: tax rates, </a:t>
            </a:r>
            <a:r>
              <a:rPr lang="en-US" i="1" dirty="0" err="1"/>
              <a:t>i</a:t>
            </a:r>
            <a:r>
              <a:rPr lang="en-US" dirty="0"/>
              <a:t> = 1, 2, 3, ...</a:t>
            </a:r>
          </a:p>
          <a:p>
            <a:pPr marL="0" indent="0">
              <a:buNone/>
            </a:pPr>
            <a:r>
              <a:rPr lang="en-US" dirty="0"/>
              <a:t>The fiscal balance, </a:t>
            </a:r>
            <a:r>
              <a:rPr lang="en-US" i="1" dirty="0"/>
              <a:t>FISC</a:t>
            </a:r>
            <a:r>
              <a:rPr lang="en-US" dirty="0"/>
              <a:t>, is:</a:t>
            </a:r>
          </a:p>
          <a:p>
            <a:r>
              <a:rPr lang="en-US" dirty="0"/>
              <a:t>    </a:t>
            </a:r>
            <a:r>
              <a:rPr lang="en-US" i="1" dirty="0"/>
              <a:t>FISC = Rev - </a:t>
            </a:r>
            <a:r>
              <a:rPr lang="en-US" i="1" dirty="0" err="1"/>
              <a:t>G</a:t>
            </a:r>
            <a:r>
              <a:rPr lang="en-US" i="1" baseline="-25000" dirty="0" err="1"/>
              <a:t>c</a:t>
            </a:r>
            <a:r>
              <a:rPr lang="en-US" i="1" dirty="0"/>
              <a:t> - </a:t>
            </a:r>
            <a:r>
              <a:rPr lang="en-US" i="1" dirty="0" err="1"/>
              <a:t>G</a:t>
            </a:r>
            <a:r>
              <a:rPr lang="en-US" i="1" baseline="-25000" dirty="0" err="1"/>
              <a:t>k</a:t>
            </a:r>
            <a:r>
              <a:rPr lang="en-US" i="1" dirty="0"/>
              <a:t>,   </a:t>
            </a:r>
            <a:r>
              <a:rPr lang="en-US" dirty="0"/>
              <a:t>where</a:t>
            </a:r>
          </a:p>
          <a:p>
            <a:pPr marL="0" indent="0">
              <a:buNone/>
            </a:pPr>
            <a:r>
              <a:rPr lang="en-US" i="1" dirty="0" err="1"/>
              <a:t>G</a:t>
            </a:r>
            <a:r>
              <a:rPr lang="en-US" i="1" baseline="-25000" dirty="0" err="1"/>
              <a:t>c</a:t>
            </a:r>
            <a:r>
              <a:rPr lang="en-US" i="1" dirty="0"/>
              <a:t>, </a:t>
            </a:r>
            <a:r>
              <a:rPr lang="en-US" i="1" dirty="0" err="1"/>
              <a:t>G</a:t>
            </a:r>
            <a:r>
              <a:rPr lang="en-US" i="1" baseline="-25000" dirty="0" err="1"/>
              <a:t>k</a:t>
            </a:r>
            <a:r>
              <a:rPr lang="en-US" dirty="0"/>
              <a:t>: government current and capital expenditure.</a:t>
            </a:r>
          </a:p>
          <a:p>
            <a:endParaRPr lang="en-US" dirty="0"/>
          </a:p>
        </p:txBody>
      </p:sp>
      <p:sp>
        <p:nvSpPr>
          <p:cNvPr id="4" name="Content Placeholder 3"/>
          <p:cNvSpPr>
            <a:spLocks noGrp="1"/>
          </p:cNvSpPr>
          <p:nvPr>
            <p:ph sz="half" idx="2"/>
          </p:nvPr>
        </p:nvSpPr>
        <p:spPr/>
        <p:txBody>
          <a:bodyPr>
            <a:normAutofit/>
          </a:bodyPr>
          <a:lstStyle/>
          <a:p>
            <a:r>
              <a:rPr lang="en-US" dirty="0"/>
              <a:t>Government revenue depends on the combination of national income and the rates of taxation.</a:t>
            </a:r>
          </a:p>
          <a:p>
            <a:r>
              <a:rPr lang="en-US" dirty="0"/>
              <a:t>Government expenditures are exogenous.</a:t>
            </a:r>
          </a:p>
        </p:txBody>
      </p:sp>
    </p:spTree>
    <p:extLst>
      <p:ext uri="{BB962C8B-B14F-4D97-AF65-F5344CB8AC3E}">
        <p14:creationId xmlns:p14="http://schemas.microsoft.com/office/powerpoint/2010/main" val="2505495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the SOE – government finance and money creation</a:t>
            </a:r>
          </a:p>
        </p:txBody>
      </p:sp>
      <p:sp>
        <p:nvSpPr>
          <p:cNvPr id="3" name="Content Placeholder 2"/>
          <p:cNvSpPr>
            <a:spLocks noGrp="1"/>
          </p:cNvSpPr>
          <p:nvPr>
            <p:ph sz="half" idx="1"/>
          </p:nvPr>
        </p:nvSpPr>
        <p:spPr/>
        <p:txBody>
          <a:bodyPr/>
          <a:lstStyle/>
          <a:p>
            <a:r>
              <a:rPr lang="en-US" dirty="0"/>
              <a:t> </a:t>
            </a:r>
            <a:r>
              <a:rPr lang="en-US" i="1" dirty="0"/>
              <a:t>ΔMB = - (FISC - B</a:t>
            </a:r>
            <a:r>
              <a:rPr lang="en-US" i="1" baseline="-25000" dirty="0"/>
              <a:t>f</a:t>
            </a:r>
            <a:r>
              <a:rPr lang="en-US" i="1" dirty="0"/>
              <a:t> - </a:t>
            </a:r>
            <a:r>
              <a:rPr lang="en-US" i="1" dirty="0" err="1"/>
              <a:t>B</a:t>
            </a:r>
            <a:r>
              <a:rPr lang="en-US" i="1" baseline="-25000" dirty="0" err="1"/>
              <a:t>d</a:t>
            </a:r>
            <a:r>
              <a:rPr lang="en-US" i="1" dirty="0"/>
              <a:t>), </a:t>
            </a:r>
            <a:r>
              <a:rPr lang="en-US" dirty="0"/>
              <a:t>where</a:t>
            </a:r>
          </a:p>
          <a:p>
            <a:pPr marL="0" indent="0">
              <a:buNone/>
            </a:pPr>
            <a:r>
              <a:rPr lang="en-US" i="1" dirty="0"/>
              <a:t>MB</a:t>
            </a:r>
            <a:r>
              <a:rPr lang="en-US" dirty="0"/>
              <a:t>: base money;</a:t>
            </a:r>
          </a:p>
          <a:p>
            <a:pPr marL="0" indent="0">
              <a:buNone/>
            </a:pPr>
            <a:r>
              <a:rPr lang="en-US" i="1" dirty="0" err="1"/>
              <a:t>B</a:t>
            </a:r>
            <a:r>
              <a:rPr lang="en-US" i="1" baseline="-25000" dirty="0" err="1"/>
              <a:t>d</a:t>
            </a:r>
            <a:r>
              <a:rPr lang="en-US" dirty="0"/>
              <a:t>: new issues of domestic debt, net of redemptions.</a:t>
            </a:r>
          </a:p>
        </p:txBody>
      </p:sp>
      <p:sp>
        <p:nvSpPr>
          <p:cNvPr id="4" name="Content Placeholder 3"/>
          <p:cNvSpPr>
            <a:spLocks noGrp="1"/>
          </p:cNvSpPr>
          <p:nvPr>
            <p:ph sz="half" idx="2"/>
          </p:nvPr>
        </p:nvSpPr>
        <p:spPr/>
        <p:txBody>
          <a:bodyPr/>
          <a:lstStyle/>
          <a:p>
            <a:r>
              <a:rPr lang="en-US" dirty="0"/>
              <a:t>Additions to the monetary base are the result of the excess of the public sector deficit over what the private sector (local and foreign) is willing to finance at the prevailing interest rate.</a:t>
            </a:r>
          </a:p>
        </p:txBody>
      </p:sp>
    </p:spTree>
    <p:extLst>
      <p:ext uri="{BB962C8B-B14F-4D97-AF65-F5344CB8AC3E}">
        <p14:creationId xmlns:p14="http://schemas.microsoft.com/office/powerpoint/2010/main" val="1775957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Adjusting to macroeconomic shocks</a:t>
            </a:r>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890780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oil price shock </a:t>
            </a:r>
          </a:p>
        </p:txBody>
      </p:sp>
      <p:sp>
        <p:nvSpPr>
          <p:cNvPr id="5" name="Content Placeholder 4"/>
          <p:cNvSpPr>
            <a:spLocks noGrp="1"/>
          </p:cNvSpPr>
          <p:nvPr>
            <p:ph sz="half" idx="1"/>
          </p:nvPr>
        </p:nvSpPr>
        <p:spPr/>
        <p:txBody>
          <a:bodyPr>
            <a:normAutofit lnSpcReduction="10000"/>
          </a:bodyPr>
          <a:lstStyle/>
          <a:p>
            <a:pPr marL="0" indent="0">
              <a:buNone/>
            </a:pPr>
            <a:r>
              <a:rPr lang="en-US" sz="2600" dirty="0">
                <a:solidFill>
                  <a:prstClr val="black"/>
                </a:solidFill>
              </a:rPr>
              <a:t>Disaggregate imports in the current account (</a:t>
            </a:r>
            <a:r>
              <a:rPr lang="en-US" sz="2600" i="1" dirty="0">
                <a:solidFill>
                  <a:prstClr val="black"/>
                </a:solidFill>
              </a:rPr>
              <a:t>CA</a:t>
            </a:r>
            <a:r>
              <a:rPr lang="en-US" sz="2600" dirty="0">
                <a:solidFill>
                  <a:prstClr val="black"/>
                </a:solidFill>
              </a:rPr>
              <a:t>) of the </a:t>
            </a:r>
            <a:r>
              <a:rPr lang="en-US" sz="2600" dirty="0" err="1">
                <a:solidFill>
                  <a:prstClr val="black"/>
                </a:solidFill>
              </a:rPr>
              <a:t>BoP</a:t>
            </a:r>
            <a:r>
              <a:rPr lang="en-US" sz="2600" dirty="0">
                <a:solidFill>
                  <a:prstClr val="black"/>
                </a:solidFill>
              </a:rPr>
              <a:t>  into non-petroleum (</a:t>
            </a:r>
            <a:r>
              <a:rPr lang="en-US" sz="2600" i="1" dirty="0">
                <a:solidFill>
                  <a:prstClr val="black"/>
                </a:solidFill>
              </a:rPr>
              <a:t>np</a:t>
            </a:r>
            <a:r>
              <a:rPr lang="en-US" sz="2600" dirty="0">
                <a:solidFill>
                  <a:prstClr val="black"/>
                </a:solidFill>
              </a:rPr>
              <a:t>) and petroleum (</a:t>
            </a:r>
            <a:r>
              <a:rPr lang="en-US" sz="2600" i="1" dirty="0" err="1">
                <a:solidFill>
                  <a:prstClr val="black"/>
                </a:solidFill>
              </a:rPr>
              <a:t>m</a:t>
            </a:r>
            <a:r>
              <a:rPr lang="en-US" sz="2600" i="1" baseline="-25000" dirty="0" err="1">
                <a:solidFill>
                  <a:prstClr val="black"/>
                </a:solidFill>
              </a:rPr>
              <a:t>p</a:t>
            </a:r>
            <a:r>
              <a:rPr lang="en-US" sz="2600" dirty="0">
                <a:solidFill>
                  <a:prstClr val="black"/>
                </a:solidFill>
              </a:rPr>
              <a:t>):</a:t>
            </a:r>
          </a:p>
          <a:p>
            <a:r>
              <a:rPr lang="en-US" sz="2600" i="1" dirty="0">
                <a:solidFill>
                  <a:prstClr val="black"/>
                </a:solidFill>
              </a:rPr>
              <a:t> ΔFXR = </a:t>
            </a:r>
            <a:r>
              <a:rPr lang="en-US" sz="2600" i="1" dirty="0" err="1">
                <a:solidFill>
                  <a:prstClr val="black"/>
                </a:solidFill>
              </a:rPr>
              <a:t>p</a:t>
            </a:r>
            <a:r>
              <a:rPr lang="en-US" sz="2600" i="1" baseline="-25000" dirty="0" err="1">
                <a:solidFill>
                  <a:prstClr val="black"/>
                </a:solidFill>
              </a:rPr>
              <a:t>t</a:t>
            </a:r>
            <a:r>
              <a:rPr lang="en-US" sz="2600" i="1" dirty="0">
                <a:solidFill>
                  <a:prstClr val="black"/>
                </a:solidFill>
              </a:rPr>
              <a:t>(x - m) + FDI + B</a:t>
            </a:r>
            <a:r>
              <a:rPr lang="en-US" sz="2600" i="1" baseline="-25000" dirty="0">
                <a:solidFill>
                  <a:prstClr val="black"/>
                </a:solidFill>
              </a:rPr>
              <a:t>f</a:t>
            </a:r>
            <a:endParaRPr lang="en-US" sz="2600" i="1" dirty="0">
              <a:solidFill>
                <a:prstClr val="black"/>
              </a:solidFill>
            </a:endParaRPr>
          </a:p>
          <a:p>
            <a:r>
              <a:rPr lang="en-US" sz="2600" i="1" dirty="0">
                <a:solidFill>
                  <a:prstClr val="black"/>
                </a:solidFill>
              </a:rPr>
              <a:t>CA = </a:t>
            </a:r>
            <a:r>
              <a:rPr lang="en-US" sz="2600" i="1" dirty="0" err="1">
                <a:solidFill>
                  <a:prstClr val="black"/>
                </a:solidFill>
              </a:rPr>
              <a:t>p</a:t>
            </a:r>
            <a:r>
              <a:rPr lang="en-US" sz="2600" i="1" baseline="-25000" dirty="0" err="1">
                <a:solidFill>
                  <a:prstClr val="black"/>
                </a:solidFill>
              </a:rPr>
              <a:t>x</a:t>
            </a:r>
            <a:r>
              <a:rPr lang="en-US" sz="2600" i="1" dirty="0" err="1">
                <a:solidFill>
                  <a:prstClr val="black"/>
                </a:solidFill>
              </a:rPr>
              <a:t>x</a:t>
            </a:r>
            <a:r>
              <a:rPr lang="en-US" sz="2600" i="1" dirty="0">
                <a:solidFill>
                  <a:prstClr val="black"/>
                </a:solidFill>
              </a:rPr>
              <a:t> – </a:t>
            </a:r>
            <a:r>
              <a:rPr lang="en-US" sz="2600" i="1" dirty="0" err="1">
                <a:solidFill>
                  <a:prstClr val="black"/>
                </a:solidFill>
              </a:rPr>
              <a:t>p</a:t>
            </a:r>
            <a:r>
              <a:rPr lang="en-US" sz="2600" i="1" baseline="-25000" dirty="0" err="1">
                <a:solidFill>
                  <a:prstClr val="black"/>
                </a:solidFill>
              </a:rPr>
              <a:t>np</a:t>
            </a:r>
            <a:r>
              <a:rPr lang="en-US" sz="2600" i="1" dirty="0" err="1">
                <a:solidFill>
                  <a:prstClr val="black"/>
                </a:solidFill>
              </a:rPr>
              <a:t>m</a:t>
            </a:r>
            <a:r>
              <a:rPr lang="en-US" sz="2600" i="1" baseline="-25000" dirty="0" err="1">
                <a:solidFill>
                  <a:prstClr val="black"/>
                </a:solidFill>
              </a:rPr>
              <a:t>np</a:t>
            </a:r>
            <a:r>
              <a:rPr lang="en-US" sz="2600" i="1" dirty="0">
                <a:solidFill>
                  <a:prstClr val="black"/>
                </a:solidFill>
              </a:rPr>
              <a:t> - </a:t>
            </a:r>
            <a:r>
              <a:rPr lang="en-US" sz="2600" i="1" dirty="0" err="1">
                <a:solidFill>
                  <a:prstClr val="black"/>
                </a:solidFill>
              </a:rPr>
              <a:t>p</a:t>
            </a:r>
            <a:r>
              <a:rPr lang="en-US" sz="2600" i="1" baseline="-25000" dirty="0" err="1">
                <a:solidFill>
                  <a:prstClr val="black"/>
                </a:solidFill>
              </a:rPr>
              <a:t>p</a:t>
            </a:r>
            <a:r>
              <a:rPr lang="en-US" sz="2600" i="1" dirty="0" err="1">
                <a:solidFill>
                  <a:prstClr val="black"/>
                </a:solidFill>
              </a:rPr>
              <a:t>m</a:t>
            </a:r>
            <a:r>
              <a:rPr lang="en-US" sz="2600" i="1" baseline="-25000" dirty="0" err="1">
                <a:solidFill>
                  <a:prstClr val="black"/>
                </a:solidFill>
              </a:rPr>
              <a:t>p</a:t>
            </a:r>
            <a:endParaRPr lang="en-US" sz="2600" i="1" baseline="-25000" dirty="0">
              <a:solidFill>
                <a:prstClr val="black"/>
              </a:solidFill>
            </a:endParaRPr>
          </a:p>
          <a:p>
            <a:endParaRPr lang="en-US" sz="2600" i="1" baseline="-25000" dirty="0">
              <a:solidFill>
                <a:prstClr val="black"/>
              </a:solidFill>
            </a:endParaRPr>
          </a:p>
          <a:p>
            <a:endParaRPr lang="en-US" sz="2600" i="1" baseline="-25000" dirty="0">
              <a:solidFill>
                <a:prstClr val="black"/>
              </a:solidFill>
            </a:endParaRPr>
          </a:p>
          <a:p>
            <a:pPr marL="0" indent="0">
              <a:buNone/>
            </a:pPr>
            <a:endParaRPr lang="en-US" dirty="0"/>
          </a:p>
        </p:txBody>
      </p:sp>
      <p:sp>
        <p:nvSpPr>
          <p:cNvPr id="6" name="Content Placeholder 5"/>
          <p:cNvSpPr>
            <a:spLocks noGrp="1"/>
          </p:cNvSpPr>
          <p:nvPr>
            <p:ph sz="half" idx="2"/>
          </p:nvPr>
        </p:nvSpPr>
        <p:spPr/>
        <p:txBody>
          <a:bodyPr>
            <a:normAutofit lnSpcReduction="10000"/>
          </a:bodyPr>
          <a:lstStyle/>
          <a:p>
            <a:r>
              <a:rPr lang="en-US" dirty="0"/>
              <a:t>Loss of FXRs will increase risk of capital flight, and import price increases will spur inflation.</a:t>
            </a:r>
          </a:p>
          <a:p>
            <a:pPr marL="0" indent="0">
              <a:buNone/>
            </a:pPr>
            <a:r>
              <a:rPr lang="en-US" dirty="0"/>
              <a:t>Policy options:</a:t>
            </a:r>
          </a:p>
          <a:p>
            <a:r>
              <a:rPr lang="en-US" dirty="0"/>
              <a:t>Do nothing, hope inflation reduces spending and imports;</a:t>
            </a:r>
          </a:p>
          <a:p>
            <a:r>
              <a:rPr lang="en-US" dirty="0"/>
              <a:t>Offer subsidies to alleviate inflation;</a:t>
            </a:r>
          </a:p>
          <a:p>
            <a:r>
              <a:rPr lang="en-US" dirty="0"/>
              <a:t>Cut discretionary gov’t expenditure.</a:t>
            </a:r>
          </a:p>
        </p:txBody>
      </p:sp>
    </p:spTree>
    <p:extLst>
      <p:ext uri="{BB962C8B-B14F-4D97-AF65-F5344CB8AC3E}">
        <p14:creationId xmlns:p14="http://schemas.microsoft.com/office/powerpoint/2010/main" val="19020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lnSpcReduction="10000"/>
          </a:bodyPr>
          <a:lstStyle/>
          <a:p>
            <a:pPr marL="0" indent="0">
              <a:buNone/>
            </a:pPr>
            <a:r>
              <a:rPr lang="en-US" dirty="0"/>
              <a:t>This presentation offers a model of output, prices, public finance and the balance of payments of a small open economy. Output growth depends on the competitiveness of exports of goods and services; domestic prices deviate from international prices to an extent that varies with changes in the exchange rate; and government’s expenditure and financing policies have critical implications for exchange rate stability. This model may be used to provide guidance on policy responses to a variety of macroeconomic challenges.</a:t>
            </a:r>
          </a:p>
          <a:p>
            <a:pPr marL="0" indent="0">
              <a:buNone/>
            </a:pPr>
            <a:r>
              <a:rPr lang="en-US" dirty="0"/>
              <a:t>In this presentation the model is used to </a:t>
            </a:r>
            <a:r>
              <a:rPr lang="en-US" dirty="0" err="1"/>
              <a:t>analyse</a:t>
            </a:r>
            <a:r>
              <a:rPr lang="en-US" dirty="0"/>
              <a:t> responses to macroeconomic shocks, the restoration and maintenance of fiscal sustainability, and the assessment and maintenance of financial stability.</a:t>
            </a:r>
          </a:p>
        </p:txBody>
      </p:sp>
    </p:spTree>
    <p:extLst>
      <p:ext uri="{BB962C8B-B14F-4D97-AF65-F5344CB8AC3E}">
        <p14:creationId xmlns:p14="http://schemas.microsoft.com/office/powerpoint/2010/main" val="1230101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Consider the options</a:t>
            </a:r>
          </a:p>
        </p:txBody>
      </p:sp>
      <p:sp>
        <p:nvSpPr>
          <p:cNvPr id="6" name="Content Placeholder 5"/>
          <p:cNvSpPr>
            <a:spLocks noGrp="1"/>
          </p:cNvSpPr>
          <p:nvPr>
            <p:ph idx="1"/>
          </p:nvPr>
        </p:nvSpPr>
        <p:spPr/>
        <p:txBody>
          <a:bodyPr>
            <a:normAutofit lnSpcReduction="10000"/>
          </a:bodyPr>
          <a:lstStyle/>
          <a:p>
            <a:r>
              <a:rPr lang="en-US" dirty="0"/>
              <a:t>Do nothing: if the higher oil price persists, domestic spending becomes less affordable, real imports fall, and eventually a combination of lower FX reserves and lower imports restores balance. </a:t>
            </a:r>
          </a:p>
          <a:p>
            <a:r>
              <a:rPr lang="en-US" dirty="0"/>
              <a:t>If gov’t tries to alleviate inflation through subsidies it will, sooner rather than later, have to borrow from the central bank to finance a worsening fiscal position. That will add to apprehension of the FXR loss, and may precipitate a </a:t>
            </a:r>
            <a:r>
              <a:rPr lang="en-US" dirty="0" err="1"/>
              <a:t>BoP</a:t>
            </a:r>
            <a:r>
              <a:rPr lang="en-US" dirty="0"/>
              <a:t> crisis.</a:t>
            </a:r>
          </a:p>
          <a:p>
            <a:r>
              <a:rPr lang="en-US" dirty="0"/>
              <a:t>The prudent response is for gov’t to cut discretionary public spending sufficiently to eliminate fears of exchange rate depreciation. This allows policy makers time to assess whether the shock is permanent, and, if so, what lasting strategies should be put in place.</a:t>
            </a:r>
          </a:p>
        </p:txBody>
      </p:sp>
    </p:spTree>
    <p:extLst>
      <p:ext uri="{BB962C8B-B14F-4D97-AF65-F5344CB8AC3E}">
        <p14:creationId xmlns:p14="http://schemas.microsoft.com/office/powerpoint/2010/main" val="468626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Covid</a:t>
            </a:r>
            <a:r>
              <a:rPr lang="en-US" dirty="0"/>
              <a:t> or exogenous loss of foreign earnings </a:t>
            </a:r>
          </a:p>
        </p:txBody>
      </p:sp>
      <p:sp>
        <p:nvSpPr>
          <p:cNvPr id="3" name="Content Placeholder 2"/>
          <p:cNvSpPr>
            <a:spLocks noGrp="1"/>
          </p:cNvSpPr>
          <p:nvPr>
            <p:ph idx="1"/>
          </p:nvPr>
        </p:nvSpPr>
        <p:spPr/>
        <p:txBody>
          <a:bodyPr/>
          <a:lstStyle/>
          <a:p>
            <a:r>
              <a:rPr lang="en-US" dirty="0"/>
              <a:t>A similar logic applies for any exogenous shock affecting foreign earnings. Attempts by gov’t to avoid a loss of spending power will fail, because, apart from emergency funds from international </a:t>
            </a:r>
            <a:r>
              <a:rPr lang="en-US" dirty="0" err="1"/>
              <a:t>organisations</a:t>
            </a:r>
            <a:r>
              <a:rPr lang="en-US" dirty="0"/>
              <a:t> (during </a:t>
            </a:r>
            <a:r>
              <a:rPr lang="en-US" dirty="0" err="1"/>
              <a:t>Covid</a:t>
            </a:r>
            <a:r>
              <a:rPr lang="en-US" dirty="0"/>
              <a:t>, for example) gov’t has only local currency resources, and the shortage is of FC.</a:t>
            </a:r>
          </a:p>
          <a:p>
            <a:r>
              <a:rPr lang="en-US" dirty="0"/>
              <a:t>With (perhaps) one or two exceptions, natural disasters in the Caribbean have not had lasting impacts on the level of development or the quality of life of the population. In the aftermath of the disaster, capital inflows are typically very high, due to insurance claim payments and disaster relief, from private and official sources.</a:t>
            </a:r>
          </a:p>
        </p:txBody>
      </p:sp>
    </p:spTree>
    <p:extLst>
      <p:ext uri="{BB962C8B-B14F-4D97-AF65-F5344CB8AC3E}">
        <p14:creationId xmlns:p14="http://schemas.microsoft.com/office/powerpoint/2010/main" val="944288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sudden major decline in foreign investment</a:t>
            </a:r>
          </a:p>
        </p:txBody>
      </p:sp>
      <p:sp>
        <p:nvSpPr>
          <p:cNvPr id="3" name="Content Placeholder 2"/>
          <p:cNvSpPr>
            <a:spLocks noGrp="1"/>
          </p:cNvSpPr>
          <p:nvPr>
            <p:ph idx="1"/>
          </p:nvPr>
        </p:nvSpPr>
        <p:spPr/>
        <p:txBody>
          <a:bodyPr>
            <a:normAutofit lnSpcReduction="10000"/>
          </a:bodyPr>
          <a:lstStyle/>
          <a:p>
            <a:pPr marL="0" indent="0">
              <a:buNone/>
            </a:pPr>
            <a:r>
              <a:rPr lang="en-US" i="1" dirty="0" err="1"/>
              <a:t>i</a:t>
            </a:r>
            <a:r>
              <a:rPr lang="en-US" i="1" dirty="0"/>
              <a:t> = f</a:t>
            </a:r>
            <a:r>
              <a:rPr lang="en-US" i="1" baseline="-25000" dirty="0"/>
              <a:t>1</a:t>
            </a:r>
            <a:r>
              <a:rPr lang="en-US" i="1" dirty="0"/>
              <a:t>(-</a:t>
            </a:r>
            <a:r>
              <a:rPr lang="en-US" i="1" dirty="0" err="1"/>
              <a:t>xcap</a:t>
            </a:r>
            <a:r>
              <a:rPr lang="en-US" i="1" baseline="-25000" dirty="0" err="1"/>
              <a:t>t</a:t>
            </a:r>
            <a:r>
              <a:rPr lang="en-US" i="1" dirty="0"/>
              <a:t>(-1), a*, </a:t>
            </a:r>
            <a:r>
              <a:rPr lang="en-US" i="1" dirty="0" err="1"/>
              <a:t>p</a:t>
            </a:r>
            <a:r>
              <a:rPr lang="en-US" i="1" baseline="-25000" dirty="0" err="1"/>
              <a:t>t</a:t>
            </a:r>
            <a:r>
              <a:rPr lang="en-US" i="1" dirty="0"/>
              <a:t>, </a:t>
            </a:r>
            <a:r>
              <a:rPr lang="en-US" i="1" dirty="0" err="1"/>
              <a:t>ulc</a:t>
            </a:r>
            <a:r>
              <a:rPr lang="en-US" i="1" dirty="0"/>
              <a:t>, </a:t>
            </a:r>
            <a:r>
              <a:rPr lang="en-US" i="1" dirty="0" err="1"/>
              <a:t>r</a:t>
            </a:r>
            <a:r>
              <a:rPr lang="en-US" i="1" baseline="-25000" dirty="0" err="1"/>
              <a:t>f</a:t>
            </a:r>
            <a:r>
              <a:rPr lang="en-US" i="1" dirty="0"/>
              <a:t>, </a:t>
            </a:r>
            <a:r>
              <a:rPr lang="en-US" i="1" dirty="0" err="1"/>
              <a:t>emp</a:t>
            </a:r>
            <a:r>
              <a:rPr lang="en-US" i="1" dirty="0"/>
              <a:t>, GCI)</a:t>
            </a:r>
            <a:endParaRPr lang="en-US" dirty="0"/>
          </a:p>
          <a:p>
            <a:pPr marL="0" indent="0">
              <a:buNone/>
            </a:pPr>
            <a:r>
              <a:rPr lang="en-US" dirty="0"/>
              <a:t>Evidence of declining competitiveness appears over time: unused capacity, declining </a:t>
            </a:r>
            <a:r>
              <a:rPr lang="en-US" dirty="0" err="1"/>
              <a:t>labour</a:t>
            </a:r>
            <a:r>
              <a:rPr lang="en-US" dirty="0"/>
              <a:t> productivity and rising unit </a:t>
            </a:r>
            <a:r>
              <a:rPr lang="en-US" dirty="0" err="1"/>
              <a:t>labour</a:t>
            </a:r>
            <a:r>
              <a:rPr lang="en-US" dirty="0"/>
              <a:t> costs, and health, education, market infrastructures and other non-price considerations included in indices such as the </a:t>
            </a:r>
            <a:r>
              <a:rPr lang="en-US" i="1" dirty="0"/>
              <a:t>Global Competitiveness index. </a:t>
            </a:r>
            <a:r>
              <a:rPr lang="en-US" dirty="0"/>
              <a:t>Loss of competitiveness will be reflected in a slowdown in foreign investment; competitiveness must be restored by sector-specific strategies over the medium and long term.</a:t>
            </a:r>
          </a:p>
          <a:p>
            <a:pPr marL="0" indent="0">
              <a:buNone/>
            </a:pPr>
            <a:r>
              <a:rPr lang="en-US" dirty="0"/>
              <a:t>However, if there is a sudden fall-off of foreign investment, that suggests there is capital flight, caused by declining confidence in gov’t policies. Measures for fiscal contraction are the appropriate remedy.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33306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Restoring fiscal sustainability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6923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sustainability in the small open economy</a:t>
            </a:r>
          </a:p>
        </p:txBody>
      </p:sp>
      <p:sp>
        <p:nvSpPr>
          <p:cNvPr id="3" name="Content Placeholder 2"/>
          <p:cNvSpPr>
            <a:spLocks noGrp="1"/>
          </p:cNvSpPr>
          <p:nvPr>
            <p:ph idx="1"/>
          </p:nvPr>
        </p:nvSpPr>
        <p:spPr/>
        <p:txBody>
          <a:bodyPr>
            <a:normAutofit fontScale="92500"/>
          </a:bodyPr>
          <a:lstStyle/>
          <a:p>
            <a:pPr marL="0" indent="0">
              <a:buNone/>
            </a:pPr>
            <a:r>
              <a:rPr lang="en-US" dirty="0"/>
              <a:t>Fiscal sustainability may be defined objectively in the small open economy in terms of the impact of government’s borrowing on the balance of external payments. </a:t>
            </a:r>
          </a:p>
          <a:p>
            <a:pPr marL="0" indent="0">
              <a:buNone/>
            </a:pPr>
            <a:r>
              <a:rPr lang="en-US" dirty="0"/>
              <a:t>A public sector deficit which government is able to finance fully with domestic and foreign borrowing at market rates may be sustained indefinitely.</a:t>
            </a:r>
          </a:p>
          <a:p>
            <a:pPr marL="0" indent="0">
              <a:buNone/>
            </a:pPr>
            <a:r>
              <a:rPr lang="en-US" dirty="0"/>
              <a:t>On the other hand, when gov’ts that issue their own currency borrow from central banks to finance deficits in excess of what the private sector will buy, the expenditure which results causes a loss of foreign exchange, and precipitates capital flight. Such deficits are not sustainable. More prudent expenditure and financial management will restore sustainability.</a:t>
            </a:r>
          </a:p>
        </p:txBody>
      </p:sp>
    </p:spTree>
    <p:extLst>
      <p:ext uri="{BB962C8B-B14F-4D97-AF65-F5344CB8AC3E}">
        <p14:creationId xmlns:p14="http://schemas.microsoft.com/office/powerpoint/2010/main" val="2769965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excessive gov’t borrowing on the </a:t>
            </a:r>
            <a:r>
              <a:rPr lang="en-US" dirty="0" err="1"/>
              <a:t>BoP</a:t>
            </a:r>
            <a:endParaRPr lang="en-US" dirty="0"/>
          </a:p>
        </p:txBody>
      </p:sp>
      <p:sp>
        <p:nvSpPr>
          <p:cNvPr id="3" name="Content Placeholder 2"/>
          <p:cNvSpPr>
            <a:spLocks noGrp="1"/>
          </p:cNvSpPr>
          <p:nvPr>
            <p:ph idx="1"/>
          </p:nvPr>
        </p:nvSpPr>
        <p:spPr/>
        <p:txBody>
          <a:bodyPr/>
          <a:lstStyle/>
          <a:p>
            <a:r>
              <a:rPr lang="en-US" dirty="0"/>
              <a:t> </a:t>
            </a:r>
            <a:r>
              <a:rPr lang="en-US" i="1" dirty="0"/>
              <a:t>ΔMB = - (FISC - B</a:t>
            </a:r>
            <a:r>
              <a:rPr lang="en-US" i="1" baseline="-25000" dirty="0"/>
              <a:t>f</a:t>
            </a:r>
            <a:r>
              <a:rPr lang="en-US" i="1" dirty="0"/>
              <a:t> - </a:t>
            </a:r>
            <a:r>
              <a:rPr lang="en-US" i="1" dirty="0" err="1"/>
              <a:t>B</a:t>
            </a:r>
            <a:r>
              <a:rPr lang="en-US" i="1" baseline="-25000" dirty="0" err="1"/>
              <a:t>d</a:t>
            </a:r>
            <a:r>
              <a:rPr lang="en-US" i="1" dirty="0"/>
              <a:t>)</a:t>
            </a:r>
          </a:p>
          <a:p>
            <a:r>
              <a:rPr lang="en-GB" i="1" dirty="0"/>
              <a:t>a = q + ΔMB/p</a:t>
            </a:r>
            <a:r>
              <a:rPr lang="en-US" i="1" dirty="0"/>
              <a:t> </a:t>
            </a:r>
          </a:p>
          <a:p>
            <a:r>
              <a:rPr lang="en-US" i="1" dirty="0"/>
              <a:t>m = f</a:t>
            </a:r>
            <a:r>
              <a:rPr lang="en-US" i="1" baseline="-25000" dirty="0"/>
              <a:t>5</a:t>
            </a:r>
            <a:r>
              <a:rPr lang="en-US" i="1" dirty="0"/>
              <a:t>(a)</a:t>
            </a:r>
            <a:r>
              <a:rPr lang="en-US" dirty="0"/>
              <a:t> </a:t>
            </a:r>
          </a:p>
          <a:p>
            <a:r>
              <a:rPr lang="en-US" i="1" dirty="0"/>
              <a:t> ΔFXR = </a:t>
            </a:r>
            <a:r>
              <a:rPr lang="en-US" i="1" dirty="0" err="1"/>
              <a:t>p</a:t>
            </a:r>
            <a:r>
              <a:rPr lang="en-US" i="1" baseline="-25000" dirty="0" err="1"/>
              <a:t>t</a:t>
            </a:r>
            <a:r>
              <a:rPr lang="en-US" i="1" dirty="0"/>
              <a:t>(x - m) + FDI + B</a:t>
            </a:r>
            <a:r>
              <a:rPr lang="en-US" i="1" baseline="-25000" dirty="0"/>
              <a:t>f</a:t>
            </a:r>
            <a:r>
              <a:rPr lang="en-US" i="1" dirty="0"/>
              <a:t>, </a:t>
            </a:r>
          </a:p>
          <a:p>
            <a:pPr marL="0" indent="0">
              <a:buNone/>
            </a:pPr>
            <a:r>
              <a:rPr lang="en-US" dirty="0"/>
              <a:t>Fiscal deficit that cannot be fully financed by (</a:t>
            </a:r>
            <a:r>
              <a:rPr lang="en-US" i="1" dirty="0"/>
              <a:t>B</a:t>
            </a:r>
            <a:r>
              <a:rPr lang="en-US" i="1" baseline="-25000" dirty="0"/>
              <a:t>f</a:t>
            </a:r>
            <a:r>
              <a:rPr lang="en-US" i="1" dirty="0"/>
              <a:t> + </a:t>
            </a:r>
            <a:r>
              <a:rPr lang="en-US" i="1" dirty="0" err="1"/>
              <a:t>B</a:t>
            </a:r>
            <a:r>
              <a:rPr lang="en-US" i="1" baseline="-25000" dirty="0" err="1"/>
              <a:t>d</a:t>
            </a:r>
            <a:r>
              <a:rPr lang="en-US" dirty="0"/>
              <a:t>) </a:t>
            </a:r>
            <a:r>
              <a:rPr lang="en-US" b="1" dirty="0"/>
              <a:t>=&gt;</a:t>
            </a:r>
            <a:r>
              <a:rPr lang="en-US" dirty="0"/>
              <a:t>  money creation </a:t>
            </a:r>
            <a:r>
              <a:rPr lang="en-US" b="1" dirty="0"/>
              <a:t>=&gt;</a:t>
            </a:r>
            <a:r>
              <a:rPr lang="en-US" dirty="0"/>
              <a:t> additional aggregate spending </a:t>
            </a:r>
            <a:r>
              <a:rPr lang="en-US" b="1" dirty="0"/>
              <a:t>=&gt;</a:t>
            </a:r>
            <a:r>
              <a:rPr lang="en-US" dirty="0"/>
              <a:t> additional demand for imports </a:t>
            </a:r>
            <a:r>
              <a:rPr lang="en-US" b="1" dirty="0"/>
              <a:t>=&gt;</a:t>
            </a:r>
            <a:r>
              <a:rPr lang="en-US" dirty="0"/>
              <a:t> FX reserves losses, fear of ER depreciation, capital flight.</a:t>
            </a:r>
            <a:endParaRPr lang="en-GB" dirty="0"/>
          </a:p>
          <a:p>
            <a:endParaRPr lang="en-GB" i="1" dirty="0"/>
          </a:p>
          <a:p>
            <a:pPr marL="0" indent="0">
              <a:buNone/>
            </a:pPr>
            <a:endParaRPr lang="en-US" i="1" dirty="0"/>
          </a:p>
          <a:p>
            <a:endParaRPr lang="en-US" dirty="0"/>
          </a:p>
          <a:p>
            <a:endParaRPr lang="en-US" dirty="0"/>
          </a:p>
        </p:txBody>
      </p:sp>
    </p:spTree>
    <p:extLst>
      <p:ext uri="{BB962C8B-B14F-4D97-AF65-F5344CB8AC3E}">
        <p14:creationId xmlns:p14="http://schemas.microsoft.com/office/powerpoint/2010/main" val="839216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stability in the small open economy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92098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the health of the financial system is a multi-faceted process, involving:</a:t>
            </a:r>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a:t>Judgmental use of Financial Stability Indicators;</a:t>
            </a:r>
          </a:p>
          <a:p>
            <a:r>
              <a:rPr lang="en-US" dirty="0"/>
              <a:t>Combining FSIs in signaling models to highlight highest risks;</a:t>
            </a:r>
          </a:p>
          <a:p>
            <a:r>
              <a:rPr lang="en-US" dirty="0"/>
              <a:t>Logit, </a:t>
            </a:r>
            <a:r>
              <a:rPr lang="en-US" dirty="0" err="1"/>
              <a:t>probit</a:t>
            </a:r>
            <a:r>
              <a:rPr lang="en-US" dirty="0"/>
              <a:t> and discriminant models of the distance to default of important financial institutions;</a:t>
            </a:r>
          </a:p>
          <a:p>
            <a:r>
              <a:rPr lang="en-US" dirty="0"/>
              <a:t>Stressing financial institution resilience to increasing stresses under different contingencies;</a:t>
            </a:r>
          </a:p>
          <a:p>
            <a:r>
              <a:rPr lang="en-US" dirty="0"/>
              <a:t>Exploring interbank contagion exposures, including via foreign ownership and correspondent links;</a:t>
            </a:r>
          </a:p>
          <a:p>
            <a:r>
              <a:rPr lang="en-US" dirty="0"/>
              <a:t>Exploration of the implications of alternative scenarios.</a:t>
            </a:r>
          </a:p>
        </p:txBody>
      </p:sp>
    </p:spTree>
    <p:extLst>
      <p:ext uri="{BB962C8B-B14F-4D97-AF65-F5344CB8AC3E}">
        <p14:creationId xmlns:p14="http://schemas.microsoft.com/office/powerpoint/2010/main" val="3331587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Preparing forecasts of financial variables based on macroeconomic forecasts of the economy</a:t>
            </a:r>
          </a:p>
        </p:txBody>
      </p:sp>
      <p:sp>
        <p:nvSpPr>
          <p:cNvPr id="3" name="Content Placeholder 2"/>
          <p:cNvSpPr>
            <a:spLocks noGrp="1"/>
          </p:cNvSpPr>
          <p:nvPr>
            <p:ph idx="1"/>
          </p:nvPr>
        </p:nvSpPr>
        <p:spPr/>
        <p:txBody>
          <a:bodyPr/>
          <a:lstStyle/>
          <a:p>
            <a:r>
              <a:rPr lang="en-US" dirty="0"/>
              <a:t>The forecasts provide benchmarks for ongoing assessment of the viability of financial institutions and the system as a whole;</a:t>
            </a:r>
          </a:p>
          <a:p>
            <a:r>
              <a:rPr lang="en-US" dirty="0"/>
              <a:t>They help to identify important linkages, such a balance sheet effects of exchange rate changes, and possible contagion from external links;</a:t>
            </a:r>
          </a:p>
          <a:p>
            <a:r>
              <a:rPr lang="en-US" dirty="0"/>
              <a:t>The forecasts help with the early detection of irregularities, such as the effects of the introduction of new technologies.</a:t>
            </a:r>
          </a:p>
          <a:p>
            <a:r>
              <a:rPr lang="en-US" dirty="0"/>
              <a:t>The monitoring of the financial should be an element of an </a:t>
            </a:r>
            <a:r>
              <a:rPr lang="en-US" dirty="0" err="1"/>
              <a:t>an</a:t>
            </a:r>
            <a:r>
              <a:rPr lang="en-US" dirty="0"/>
              <a:t> integrates framework of economic management and decision making by the Treasury, the central bank, and the top economic and financial officers </a:t>
            </a:r>
            <a:r>
              <a:rPr lang="en-US"/>
              <a:t>of government.</a:t>
            </a:r>
          </a:p>
        </p:txBody>
      </p:sp>
    </p:spTree>
    <p:extLst>
      <p:ext uri="{BB962C8B-B14F-4D97-AF65-F5344CB8AC3E}">
        <p14:creationId xmlns:p14="http://schemas.microsoft.com/office/powerpoint/2010/main" val="2690978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macroeconomic forecasts in scenario writing for financial stability analysis</a:t>
            </a:r>
          </a:p>
        </p:txBody>
      </p:sp>
      <p:sp>
        <p:nvSpPr>
          <p:cNvPr id="3" name="Content Placeholder 2"/>
          <p:cNvSpPr>
            <a:spLocks noGrp="1"/>
          </p:cNvSpPr>
          <p:nvPr>
            <p:ph idx="1"/>
          </p:nvPr>
        </p:nvSpPr>
        <p:spPr/>
        <p:txBody>
          <a:bodyPr/>
          <a:lstStyle/>
          <a:p>
            <a:pPr marL="0" indent="0">
              <a:buNone/>
            </a:pPr>
            <a:r>
              <a:rPr lang="en-US" dirty="0"/>
              <a:t>Example of a scenario for the ratio of nonperforming to total loans, NPL:</a:t>
            </a:r>
          </a:p>
          <a:p>
            <a:r>
              <a:rPr lang="en-US" i="1" dirty="0" err="1"/>
              <a:t>NPL</a:t>
            </a:r>
            <a:r>
              <a:rPr lang="en-US" i="1" baseline="-25000" dirty="0" err="1"/>
              <a:t>t</a:t>
            </a:r>
            <a:r>
              <a:rPr lang="en-US" i="1" dirty="0"/>
              <a:t> = f(Δr</a:t>
            </a:r>
            <a:r>
              <a:rPr lang="en-US" i="1" baseline="-25000" dirty="0"/>
              <a:t>t-1</a:t>
            </a:r>
            <a:r>
              <a:rPr lang="en-US" i="1" dirty="0"/>
              <a:t>. </a:t>
            </a:r>
            <a:r>
              <a:rPr lang="en-US" i="1" dirty="0" err="1"/>
              <a:t>ΔP</a:t>
            </a:r>
            <a:r>
              <a:rPr lang="en-US" i="1" baseline="-25000" dirty="0" err="1"/>
              <a:t>t</a:t>
            </a:r>
            <a:r>
              <a:rPr lang="en-US" i="1" dirty="0"/>
              <a:t>, </a:t>
            </a:r>
            <a:r>
              <a:rPr lang="en-US" i="1" dirty="0" err="1"/>
              <a:t>Δy</a:t>
            </a:r>
            <a:r>
              <a:rPr lang="en-US" i="1" baseline="-25000" dirty="0" err="1"/>
              <a:t>t</a:t>
            </a:r>
            <a:r>
              <a:rPr lang="en-US" i="1" dirty="0"/>
              <a:t>, NPL</a:t>
            </a:r>
            <a:r>
              <a:rPr lang="en-US" i="1" baseline="-25000" dirty="0"/>
              <a:t>t-1</a:t>
            </a:r>
            <a:r>
              <a:rPr lang="en-US" i="1" dirty="0"/>
              <a:t>)</a:t>
            </a:r>
          </a:p>
          <a:p>
            <a:pPr marL="0" indent="0">
              <a:buNone/>
            </a:pPr>
            <a:r>
              <a:rPr lang="en-US" dirty="0"/>
              <a:t>The benchmark for the evolution of NPL can be derived from the forecasts for inflation </a:t>
            </a:r>
            <a:r>
              <a:rPr lang="en-US" i="1" dirty="0" err="1"/>
              <a:t>ΔP</a:t>
            </a:r>
            <a:r>
              <a:rPr lang="en-US" i="1" baseline="-25000" dirty="0" err="1"/>
              <a:t>t</a:t>
            </a:r>
            <a:r>
              <a:rPr lang="en-US" dirty="0"/>
              <a:t> and growth </a:t>
            </a:r>
            <a:r>
              <a:rPr lang="en-US" i="1" dirty="0" err="1"/>
              <a:t>Δy</a:t>
            </a:r>
            <a:r>
              <a:rPr lang="en-US" i="1" baseline="-25000" dirty="0" err="1"/>
              <a:t>t</a:t>
            </a:r>
            <a:r>
              <a:rPr lang="en-US" dirty="0"/>
              <a:t> in the equation.</a:t>
            </a:r>
          </a:p>
          <a:p>
            <a:pPr marL="0" indent="0">
              <a:buNone/>
            </a:pPr>
            <a:r>
              <a:rPr lang="en-US" dirty="0"/>
              <a:t>Benchmarking facilitates early detection of risk, by comparing actual outcomes with the benchmark.</a:t>
            </a:r>
          </a:p>
          <a:p>
            <a:r>
              <a:rPr lang="en-US" dirty="0"/>
              <a:t>A more sophisticated forecast is presented in </a:t>
            </a:r>
            <a:r>
              <a:rPr lang="en-US" dirty="0" err="1"/>
              <a:t>Maechler</a:t>
            </a:r>
            <a:r>
              <a:rPr lang="en-US" dirty="0"/>
              <a:t>, </a:t>
            </a:r>
            <a:r>
              <a:rPr lang="en-US" dirty="0" err="1"/>
              <a:t>Mitra</a:t>
            </a:r>
            <a:r>
              <a:rPr lang="en-US" dirty="0"/>
              <a:t> and Worrell, 2009.</a:t>
            </a:r>
          </a:p>
          <a:p>
            <a:endParaRPr lang="en-US" dirty="0"/>
          </a:p>
        </p:txBody>
      </p:sp>
    </p:spTree>
    <p:extLst>
      <p:ext uri="{BB962C8B-B14F-4D97-AF65-F5344CB8AC3E}">
        <p14:creationId xmlns:p14="http://schemas.microsoft.com/office/powerpoint/2010/main" val="4206370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 model of the small open economy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9777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a:bodyPr>
          <a:lstStyle/>
          <a:p>
            <a:r>
              <a:rPr lang="en-US" dirty="0" err="1"/>
              <a:t>Maechler</a:t>
            </a:r>
            <a:r>
              <a:rPr lang="en-US" dirty="0"/>
              <a:t>, Andrea and </a:t>
            </a:r>
            <a:r>
              <a:rPr lang="en-US" dirty="0" err="1"/>
              <a:t>Srobona</a:t>
            </a:r>
            <a:r>
              <a:rPr lang="en-US" dirty="0"/>
              <a:t> </a:t>
            </a:r>
            <a:r>
              <a:rPr lang="en-US" dirty="0" err="1"/>
              <a:t>Mitra</a:t>
            </a:r>
            <a:r>
              <a:rPr lang="en-US" dirty="0"/>
              <a:t> and </a:t>
            </a:r>
            <a:r>
              <a:rPr lang="en-US" dirty="0" err="1"/>
              <a:t>DeLisle</a:t>
            </a:r>
            <a:r>
              <a:rPr lang="en-US" dirty="0"/>
              <a:t> Worrell 2009 “Decomposing Financial Risks and Vulnerabilities in Emerging Europe,” </a:t>
            </a:r>
            <a:r>
              <a:rPr lang="en-US" i="1" dirty="0"/>
              <a:t>IMF Staff Papers</a:t>
            </a:r>
            <a:r>
              <a:rPr lang="en-US" dirty="0"/>
              <a:t>, 24 November.</a:t>
            </a:r>
          </a:p>
          <a:p>
            <a:r>
              <a:rPr lang="en-US" dirty="0"/>
              <a:t>Worrell, </a:t>
            </a:r>
            <a:r>
              <a:rPr lang="en-US" dirty="0" err="1"/>
              <a:t>DeLisle</a:t>
            </a:r>
            <a:r>
              <a:rPr lang="en-US" dirty="0"/>
              <a:t>, 2023, </a:t>
            </a:r>
            <a:r>
              <a:rPr lang="en-US" i="1" dirty="0"/>
              <a:t>Development and Stabilization in Small Open Economies</a:t>
            </a:r>
            <a:r>
              <a:rPr lang="en-US" dirty="0"/>
              <a:t>, London and New York: Routledge, Chapter 6.</a:t>
            </a:r>
          </a:p>
          <a:p>
            <a:r>
              <a:rPr lang="en-US" dirty="0"/>
              <a:t>Worrell, </a:t>
            </a:r>
            <a:r>
              <a:rPr lang="en-US" dirty="0" err="1"/>
              <a:t>DeLisle</a:t>
            </a:r>
            <a:r>
              <a:rPr lang="en-US" dirty="0"/>
              <a:t>, 2008, “Stressing to breaking point: Interpreting stress test results,” IMF Working Paper, June.</a:t>
            </a:r>
          </a:p>
          <a:p>
            <a:r>
              <a:rPr lang="en-US" dirty="0"/>
              <a:t>Worrell, </a:t>
            </a:r>
            <a:r>
              <a:rPr lang="en-US" dirty="0" err="1"/>
              <a:t>DeLisle</a:t>
            </a:r>
            <a:r>
              <a:rPr lang="en-US" dirty="0"/>
              <a:t>, 2004, “Quantitative assessment of the financial sector: an integrated approach,” IMF Working Paper, August.</a:t>
            </a:r>
          </a:p>
        </p:txBody>
      </p:sp>
    </p:spTree>
    <p:extLst>
      <p:ext uri="{BB962C8B-B14F-4D97-AF65-F5344CB8AC3E}">
        <p14:creationId xmlns:p14="http://schemas.microsoft.com/office/powerpoint/2010/main" val="308400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is a small economy?</a:t>
            </a:r>
          </a:p>
        </p:txBody>
      </p:sp>
      <p:sp>
        <p:nvSpPr>
          <p:cNvPr id="6" name="Content Placeholder 5"/>
          <p:cNvSpPr>
            <a:spLocks noGrp="1"/>
          </p:cNvSpPr>
          <p:nvPr>
            <p:ph idx="1"/>
          </p:nvPr>
        </p:nvSpPr>
        <p:spPr/>
        <p:txBody>
          <a:bodyPr>
            <a:normAutofit fontScale="70000" lnSpcReduction="20000"/>
          </a:bodyPr>
          <a:lstStyle/>
          <a:p>
            <a:pPr marL="0" indent="0">
              <a:buNone/>
            </a:pPr>
            <a:r>
              <a:rPr lang="en-US" dirty="0"/>
              <a:t>                                </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r>
              <a:rPr lang="en-US" dirty="0"/>
              <a:t>There is a continuum from economies that are more like </a:t>
            </a:r>
            <a:r>
              <a:rPr lang="en-US" i="1" dirty="0"/>
              <a:t>nations</a:t>
            </a:r>
            <a:r>
              <a:rPr lang="en-US" dirty="0"/>
              <a:t> to economies that are more like </a:t>
            </a:r>
            <a:r>
              <a:rPr lang="en-US" i="1" dirty="0"/>
              <a:t>households</a:t>
            </a:r>
            <a:r>
              <a:rPr lang="en-US" dirty="0"/>
              <a:t>:</a:t>
            </a:r>
          </a:p>
          <a:p>
            <a:pPr marL="0" indent="0">
              <a:buNone/>
            </a:pPr>
            <a:r>
              <a:rPr lang="en-US" i="1" dirty="0"/>
              <a:t>Nations</a:t>
            </a:r>
            <a:r>
              <a:rPr lang="en-US" dirty="0"/>
              <a:t> and large economies produce the full variety of goods and services they consume, and domestic consumption accounts for a significant % of domestic production;</a:t>
            </a:r>
          </a:p>
          <a:p>
            <a:pPr marL="0" indent="0">
              <a:buNone/>
            </a:pPr>
            <a:r>
              <a:rPr lang="en-US" i="1" dirty="0"/>
              <a:t>Households</a:t>
            </a:r>
            <a:r>
              <a:rPr lang="en-US" dirty="0"/>
              <a:t> and very small economies supply only one or a handful of goods and (</a:t>
            </a:r>
            <a:r>
              <a:rPr lang="en-US" dirty="0" err="1"/>
              <a:t>labour</a:t>
            </a:r>
            <a:r>
              <a:rPr lang="en-US" dirty="0"/>
              <a:t>) services, using their wages to buy almost everything they consume.</a:t>
            </a:r>
          </a:p>
          <a:p>
            <a:pPr marL="0" indent="0">
              <a:buNone/>
            </a:pPr>
            <a:r>
              <a:rPr lang="en-US" dirty="0"/>
              <a:t>The further to the right an economy lies on this continuum, the more it is like the household.</a:t>
            </a:r>
          </a:p>
          <a:p>
            <a:pPr marL="0" indent="0">
              <a:buNone/>
            </a:pPr>
            <a:r>
              <a:rPr lang="en-US" dirty="0"/>
              <a:t>The analogy for SOEs is the household.</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9125711" y="2089785"/>
            <a:ext cx="1676398" cy="942974"/>
          </a:xfrm>
          <a:prstGeom prst="rect">
            <a:avLst/>
          </a:prstGeom>
        </p:spPr>
      </p:pic>
      <p:pic>
        <p:nvPicPr>
          <p:cNvPr id="8" name="Picture 7"/>
          <p:cNvPicPr>
            <a:picLocks noChangeAspect="1"/>
          </p:cNvPicPr>
          <p:nvPr/>
        </p:nvPicPr>
        <p:blipFill>
          <a:blip r:embed="rId3"/>
          <a:stretch>
            <a:fillRect/>
          </a:stretch>
        </p:blipFill>
        <p:spPr>
          <a:xfrm>
            <a:off x="944880" y="2089785"/>
            <a:ext cx="1103376" cy="1125153"/>
          </a:xfrm>
          <a:prstGeom prst="rect">
            <a:avLst/>
          </a:prstGeom>
        </p:spPr>
      </p:pic>
      <p:cxnSp>
        <p:nvCxnSpPr>
          <p:cNvPr id="12" name="Straight Connector 11"/>
          <p:cNvCxnSpPr>
            <a:endCxn id="7" idx="3"/>
          </p:cNvCxnSpPr>
          <p:nvPr/>
        </p:nvCxnSpPr>
        <p:spPr>
          <a:xfrm>
            <a:off x="2048256" y="2561271"/>
            <a:ext cx="7077455" cy="1"/>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208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size and growth of the SOE are determined by foreign currency inflows</a:t>
            </a:r>
          </a:p>
        </p:txBody>
      </p:sp>
      <p:pic>
        <p:nvPicPr>
          <p:cNvPr id="5" name="Content Placeholder 4"/>
          <p:cNvPicPr>
            <a:picLocks noGrp="1" noChangeAspect="1"/>
          </p:cNvPicPr>
          <p:nvPr>
            <p:ph sz="half" idx="1"/>
          </p:nvPr>
        </p:nvPicPr>
        <p:blipFill>
          <a:blip r:embed="rId2"/>
          <a:stretch>
            <a:fillRect/>
          </a:stretch>
        </p:blipFill>
        <p:spPr>
          <a:xfrm>
            <a:off x="838200" y="2412863"/>
            <a:ext cx="5181600" cy="3176862"/>
          </a:xfrm>
          <a:prstGeom prst="rect">
            <a:avLst/>
          </a:prstGeom>
        </p:spPr>
      </p:pic>
      <p:sp>
        <p:nvSpPr>
          <p:cNvPr id="4" name="Content Placeholder 3"/>
          <p:cNvSpPr>
            <a:spLocks noGrp="1"/>
          </p:cNvSpPr>
          <p:nvPr>
            <p:ph sz="half" idx="2"/>
          </p:nvPr>
        </p:nvSpPr>
        <p:spPr/>
        <p:txBody>
          <a:bodyPr>
            <a:normAutofit fontScale="92500" lnSpcReduction="20000"/>
          </a:bodyPr>
          <a:lstStyle/>
          <a:p>
            <a:r>
              <a:rPr lang="en-US" dirty="0"/>
              <a:t>Foreign earnings from competitive exports and services + foreign finance add directly to national income;</a:t>
            </a:r>
          </a:p>
          <a:p>
            <a:r>
              <a:rPr lang="en-US" dirty="0"/>
              <a:t>These inflows also stimulate </a:t>
            </a:r>
            <a:r>
              <a:rPr lang="en-US" dirty="0" err="1"/>
              <a:t>nontradable</a:t>
            </a:r>
            <a:r>
              <a:rPr lang="en-US" dirty="0"/>
              <a:t> production; </a:t>
            </a:r>
          </a:p>
          <a:p>
            <a:r>
              <a:rPr lang="en-US" dirty="0"/>
              <a:t>National income (=exports + </a:t>
            </a:r>
            <a:r>
              <a:rPr lang="en-US" dirty="0" err="1"/>
              <a:t>nontradables</a:t>
            </a:r>
            <a:r>
              <a:rPr lang="en-US" dirty="0"/>
              <a:t>) creates demand for imports;</a:t>
            </a:r>
          </a:p>
          <a:p>
            <a:r>
              <a:rPr lang="en-US" dirty="0"/>
              <a:t>Any surplus that remains from inflows is invested abroad, to be called upon in case of future </a:t>
            </a:r>
            <a:r>
              <a:rPr lang="en-US" dirty="0" err="1"/>
              <a:t>BoP</a:t>
            </a:r>
            <a:r>
              <a:rPr lang="en-US" dirty="0"/>
              <a:t> deficits. </a:t>
            </a:r>
          </a:p>
        </p:txBody>
      </p:sp>
    </p:spTree>
    <p:extLst>
      <p:ext uri="{BB962C8B-B14F-4D97-AF65-F5344CB8AC3E}">
        <p14:creationId xmlns:p14="http://schemas.microsoft.com/office/powerpoint/2010/main" val="799534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growth</a:t>
            </a:r>
          </a:p>
        </p:txBody>
      </p:sp>
      <p:pic>
        <p:nvPicPr>
          <p:cNvPr id="5" name="Content Placeholder 4"/>
          <p:cNvPicPr>
            <a:picLocks noGrp="1" noChangeAspect="1"/>
          </p:cNvPicPr>
          <p:nvPr>
            <p:ph sz="half" idx="1"/>
          </p:nvPr>
        </p:nvPicPr>
        <p:blipFill>
          <a:blip r:embed="rId2"/>
          <a:stretch>
            <a:fillRect/>
          </a:stretch>
        </p:blipFill>
        <p:spPr>
          <a:xfrm>
            <a:off x="1225835" y="1825625"/>
            <a:ext cx="4406330" cy="4351338"/>
          </a:xfrm>
          <a:prstGeom prst="rect">
            <a:avLst/>
          </a:prstGeom>
        </p:spPr>
      </p:pic>
      <p:sp>
        <p:nvSpPr>
          <p:cNvPr id="4" name="Content Placeholder 3"/>
          <p:cNvSpPr>
            <a:spLocks noGrp="1"/>
          </p:cNvSpPr>
          <p:nvPr>
            <p:ph sz="half" idx="2"/>
          </p:nvPr>
        </p:nvSpPr>
        <p:spPr/>
        <p:txBody>
          <a:bodyPr>
            <a:normAutofit fontScale="92500" lnSpcReduction="20000"/>
          </a:bodyPr>
          <a:lstStyle/>
          <a:p>
            <a:r>
              <a:rPr lang="en-US" dirty="0"/>
              <a:t>The SOE sells all the exportable goods and services it produces at the world price for every quality it offers.</a:t>
            </a:r>
          </a:p>
          <a:p>
            <a:r>
              <a:rPr lang="en-US" dirty="0"/>
              <a:t>The economy grows by attracting investment to increase capacity to produce exportable goods and services.</a:t>
            </a:r>
          </a:p>
          <a:p>
            <a:r>
              <a:rPr lang="en-US" dirty="0"/>
              <a:t>Investment is attracted by the country’s international competitiveness, </a:t>
            </a:r>
            <a:r>
              <a:rPr lang="en-US" dirty="0" err="1"/>
              <a:t>i.e</a:t>
            </a:r>
            <a:r>
              <a:rPr lang="en-US" dirty="0"/>
              <a:t> perception by potential investors that they can produce profitably given all domestic circumstances.</a:t>
            </a:r>
          </a:p>
          <a:p>
            <a:endParaRPr lang="en-US" dirty="0"/>
          </a:p>
        </p:txBody>
      </p:sp>
    </p:spTree>
    <p:extLst>
      <p:ext uri="{BB962C8B-B14F-4D97-AF65-F5344CB8AC3E}">
        <p14:creationId xmlns:p14="http://schemas.microsoft.com/office/powerpoint/2010/main" val="3842048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Competitiveness - 1</a:t>
            </a:r>
          </a:p>
        </p:txBody>
      </p:sp>
      <p:pic>
        <p:nvPicPr>
          <p:cNvPr id="5" name="Content Placeholder 4"/>
          <p:cNvPicPr>
            <a:picLocks noGrp="1" noChangeAspect="1"/>
          </p:cNvPicPr>
          <p:nvPr>
            <p:ph sz="half" idx="1"/>
          </p:nvPr>
        </p:nvPicPr>
        <p:blipFill>
          <a:blip r:embed="rId2"/>
          <a:stretch>
            <a:fillRect/>
          </a:stretch>
        </p:blipFill>
        <p:spPr>
          <a:xfrm>
            <a:off x="838200" y="2187472"/>
            <a:ext cx="5181600" cy="3627644"/>
          </a:xfrm>
          <a:prstGeom prst="rect">
            <a:avLst/>
          </a:prstGeom>
        </p:spPr>
      </p:pic>
      <p:sp>
        <p:nvSpPr>
          <p:cNvPr id="4" name="Content Placeholder 3"/>
          <p:cNvSpPr>
            <a:spLocks noGrp="1"/>
          </p:cNvSpPr>
          <p:nvPr>
            <p:ph sz="half" idx="2"/>
          </p:nvPr>
        </p:nvSpPr>
        <p:spPr/>
        <p:txBody>
          <a:bodyPr/>
          <a:lstStyle/>
          <a:p>
            <a:r>
              <a:rPr lang="en-US" dirty="0"/>
              <a:t>The most competitive countries are those which can </a:t>
            </a:r>
            <a:r>
              <a:rPr lang="en-US" i="1" dirty="0"/>
              <a:t>increase</a:t>
            </a:r>
            <a:r>
              <a:rPr lang="en-US" dirty="0"/>
              <a:t> market share even though their prices are </a:t>
            </a:r>
            <a:r>
              <a:rPr lang="en-US" i="1" dirty="0"/>
              <a:t>rising</a:t>
            </a:r>
            <a:r>
              <a:rPr lang="en-US" dirty="0"/>
              <a:t> compared to their competitors (B1).</a:t>
            </a:r>
          </a:p>
          <a:p>
            <a:r>
              <a:rPr lang="en-US" dirty="0"/>
              <a:t>That is evidence that they are providing better value for money, the true measure of competitive success.</a:t>
            </a:r>
          </a:p>
        </p:txBody>
      </p:sp>
      <p:cxnSp>
        <p:nvCxnSpPr>
          <p:cNvPr id="7" name="Straight Connector 6"/>
          <p:cNvCxnSpPr/>
          <p:nvPr/>
        </p:nvCxnSpPr>
        <p:spPr>
          <a:xfrm>
            <a:off x="2623127" y="2484582"/>
            <a:ext cx="0" cy="299258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25236" y="3546764"/>
            <a:ext cx="4839855" cy="9236"/>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803006" y="2772076"/>
            <a:ext cx="490889" cy="369332"/>
          </a:xfrm>
          <a:prstGeom prst="rect">
            <a:avLst/>
          </a:prstGeom>
          <a:noFill/>
        </p:spPr>
        <p:txBody>
          <a:bodyPr wrap="square" rtlCol="0">
            <a:spAutoFit/>
          </a:bodyPr>
          <a:lstStyle/>
          <a:p>
            <a:r>
              <a:rPr lang="en-US" b="1" dirty="0"/>
              <a:t>B1</a:t>
            </a:r>
          </a:p>
        </p:txBody>
      </p:sp>
      <p:sp>
        <p:nvSpPr>
          <p:cNvPr id="6" name="TextBox 5"/>
          <p:cNvSpPr txBox="1"/>
          <p:nvPr/>
        </p:nvSpPr>
        <p:spPr>
          <a:xfrm>
            <a:off x="1549667" y="2935705"/>
            <a:ext cx="441146" cy="369332"/>
          </a:xfrm>
          <a:prstGeom prst="rect">
            <a:avLst/>
          </a:prstGeom>
          <a:noFill/>
        </p:spPr>
        <p:txBody>
          <a:bodyPr wrap="none" rtlCol="0">
            <a:spAutoFit/>
          </a:bodyPr>
          <a:lstStyle/>
          <a:p>
            <a:r>
              <a:rPr lang="en-US" b="1" dirty="0"/>
              <a:t>A1</a:t>
            </a:r>
          </a:p>
        </p:txBody>
      </p:sp>
      <p:sp>
        <p:nvSpPr>
          <p:cNvPr id="8" name="TextBox 7"/>
          <p:cNvSpPr txBox="1"/>
          <p:nvPr/>
        </p:nvSpPr>
        <p:spPr>
          <a:xfrm>
            <a:off x="5168766" y="4456497"/>
            <a:ext cx="431528" cy="369332"/>
          </a:xfrm>
          <a:prstGeom prst="rect">
            <a:avLst/>
          </a:prstGeom>
          <a:noFill/>
        </p:spPr>
        <p:txBody>
          <a:bodyPr wrap="none" rtlCol="0">
            <a:spAutoFit/>
          </a:bodyPr>
          <a:lstStyle/>
          <a:p>
            <a:r>
              <a:rPr lang="en-US" b="1" dirty="0"/>
              <a:t>B2</a:t>
            </a:r>
          </a:p>
        </p:txBody>
      </p:sp>
      <p:sp>
        <p:nvSpPr>
          <p:cNvPr id="10" name="TextBox 9"/>
          <p:cNvSpPr txBox="1"/>
          <p:nvPr/>
        </p:nvSpPr>
        <p:spPr>
          <a:xfrm>
            <a:off x="1694046" y="4456497"/>
            <a:ext cx="441146" cy="369332"/>
          </a:xfrm>
          <a:prstGeom prst="rect">
            <a:avLst/>
          </a:prstGeom>
          <a:noFill/>
        </p:spPr>
        <p:txBody>
          <a:bodyPr wrap="none" rtlCol="0">
            <a:spAutoFit/>
          </a:bodyPr>
          <a:lstStyle/>
          <a:p>
            <a:r>
              <a:rPr lang="en-US" b="1" dirty="0"/>
              <a:t>A2</a:t>
            </a:r>
          </a:p>
        </p:txBody>
      </p:sp>
    </p:spTree>
    <p:extLst>
      <p:ext uri="{BB962C8B-B14F-4D97-AF65-F5344CB8AC3E}">
        <p14:creationId xmlns:p14="http://schemas.microsoft.com/office/powerpoint/2010/main" val="1218273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Competitiveness – 2: The Global Competitiveness Index</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2543969"/>
            <a:ext cx="5181600" cy="2914649"/>
          </a:xfrm>
        </p:spPr>
      </p:pic>
      <p:sp>
        <p:nvSpPr>
          <p:cNvPr id="4" name="Content Placeholder 3"/>
          <p:cNvSpPr>
            <a:spLocks noGrp="1"/>
          </p:cNvSpPr>
          <p:nvPr>
            <p:ph sz="half" idx="2"/>
          </p:nvPr>
        </p:nvSpPr>
        <p:spPr/>
        <p:txBody>
          <a:bodyPr>
            <a:normAutofit lnSpcReduction="10000"/>
          </a:bodyPr>
          <a:lstStyle/>
          <a:p>
            <a:pPr marL="0" indent="0">
              <a:buNone/>
            </a:pPr>
            <a:r>
              <a:rPr lang="en-US" dirty="0"/>
              <a:t>A qualitative index, comprising</a:t>
            </a:r>
          </a:p>
          <a:p>
            <a:r>
              <a:rPr lang="en-US" dirty="0"/>
              <a:t>Environmental factors: Institutions, infrastructure, ICT adoption, macroeconomic stability;</a:t>
            </a:r>
          </a:p>
          <a:p>
            <a:r>
              <a:rPr lang="en-US" dirty="0"/>
              <a:t>Human capital: health, skills;</a:t>
            </a:r>
          </a:p>
          <a:p>
            <a:r>
              <a:rPr lang="en-US" dirty="0"/>
              <a:t>Market efficiencies: products, </a:t>
            </a:r>
            <a:r>
              <a:rPr lang="en-US" dirty="0" err="1"/>
              <a:t>labour</a:t>
            </a:r>
            <a:r>
              <a:rPr lang="en-US" dirty="0"/>
              <a:t>, financial;</a:t>
            </a:r>
          </a:p>
          <a:p>
            <a:r>
              <a:rPr lang="en-US" dirty="0"/>
              <a:t>Innovation ecosystem: capability, business dynamism.</a:t>
            </a:r>
          </a:p>
        </p:txBody>
      </p:sp>
    </p:spTree>
    <p:extLst>
      <p:ext uri="{BB962C8B-B14F-4D97-AF65-F5344CB8AC3E}">
        <p14:creationId xmlns:p14="http://schemas.microsoft.com/office/powerpoint/2010/main" val="56820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Anchoring the exchange rate – 1: monetary and external balance</a:t>
            </a:r>
          </a:p>
        </p:txBody>
      </p:sp>
      <p:pic>
        <p:nvPicPr>
          <p:cNvPr id="6" name="Content Placeholder 5"/>
          <p:cNvPicPr>
            <a:picLocks noGrp="1" noChangeAspect="1"/>
          </p:cNvPicPr>
          <p:nvPr>
            <p:ph sz="half" idx="1"/>
          </p:nvPr>
        </p:nvPicPr>
        <p:blipFill>
          <a:blip r:embed="rId2"/>
          <a:stretch>
            <a:fillRect/>
          </a:stretch>
        </p:blipFill>
        <p:spPr>
          <a:xfrm>
            <a:off x="838200" y="1825625"/>
            <a:ext cx="5181600" cy="4227703"/>
          </a:xfrm>
          <a:prstGeom prst="rect">
            <a:avLst/>
          </a:prstGeom>
        </p:spPr>
      </p:pic>
      <p:sp>
        <p:nvSpPr>
          <p:cNvPr id="4" name="Content Placeholder 3"/>
          <p:cNvSpPr>
            <a:spLocks noGrp="1"/>
          </p:cNvSpPr>
          <p:nvPr>
            <p:ph sz="half" idx="2"/>
          </p:nvPr>
        </p:nvSpPr>
        <p:spPr/>
        <p:txBody>
          <a:bodyPr>
            <a:normAutofit fontScale="77500" lnSpcReduction="20000"/>
          </a:bodyPr>
          <a:lstStyle/>
          <a:p>
            <a:r>
              <a:rPr lang="en-US" dirty="0"/>
              <a:t>MM and BB are the monetary and </a:t>
            </a:r>
            <a:r>
              <a:rPr lang="en-US" dirty="0" err="1"/>
              <a:t>BoP</a:t>
            </a:r>
            <a:r>
              <a:rPr lang="en-US" dirty="0"/>
              <a:t> tradeoffs in the FXR/ER space in the conventional macro model.</a:t>
            </a:r>
          </a:p>
          <a:p>
            <a:r>
              <a:rPr lang="en-US" dirty="0"/>
              <a:t>Increases in FXR increase the money supply (MM), but ER appreciation worsens the </a:t>
            </a:r>
            <a:r>
              <a:rPr lang="en-US" dirty="0" err="1"/>
              <a:t>BoP</a:t>
            </a:r>
            <a:r>
              <a:rPr lang="en-US" dirty="0"/>
              <a:t> (BB).</a:t>
            </a:r>
          </a:p>
          <a:p>
            <a:r>
              <a:rPr lang="en-US" dirty="0"/>
              <a:t>However, in the SOE, almost all the increase of reserves is invested abroad (automatic full sterilization), so there is no increase in domestic money circulation (M’M’), and exchange rate changes have no effect on the </a:t>
            </a:r>
            <a:r>
              <a:rPr lang="en-US" dirty="0" err="1"/>
              <a:t>BoP</a:t>
            </a:r>
            <a:r>
              <a:rPr lang="en-US" dirty="0"/>
              <a:t> because to coefficient of substitution is close to zero.</a:t>
            </a:r>
          </a:p>
          <a:p>
            <a:r>
              <a:rPr lang="en-US" dirty="0"/>
              <a:t>There is no determinate equilibrium exchange rate. The SOE should anchor the exchange rate wherever it happens to be.</a:t>
            </a:r>
          </a:p>
        </p:txBody>
      </p:sp>
    </p:spTree>
    <p:extLst>
      <p:ext uri="{BB962C8B-B14F-4D97-AF65-F5344CB8AC3E}">
        <p14:creationId xmlns:p14="http://schemas.microsoft.com/office/powerpoint/2010/main" val="3171915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2493</Words>
  <Application>Microsoft Office PowerPoint</Application>
  <PresentationFormat>Widescreen</PresentationFormat>
  <Paragraphs>172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Shock Absorption, Fiscal Sustainability and Financial Stability in Small open Economies</vt:lpstr>
      <vt:lpstr>Abstract</vt:lpstr>
      <vt:lpstr>A model of the small open economy</vt:lpstr>
      <vt:lpstr>What is a small economy?</vt:lpstr>
      <vt:lpstr>The size and growth of the SOE are determined by foreign currency inflows</vt:lpstr>
      <vt:lpstr>Economic growth</vt:lpstr>
      <vt:lpstr>Competitiveness - 1</vt:lpstr>
      <vt:lpstr>Competitiveness – 2: The Global Competitiveness Index</vt:lpstr>
      <vt:lpstr>Anchoring the exchange rate – 1: monetary and external balance</vt:lpstr>
      <vt:lpstr>Anchoring the exchange rate – 2: restoring the balance of foreign currency demand and supply </vt:lpstr>
      <vt:lpstr>Anchoring the exchange rate – 3: the effect of money creation on aggregate demand</vt:lpstr>
      <vt:lpstr>A model of the SOE - growth</vt:lpstr>
      <vt:lpstr>A model of the SOE – production of exportables</vt:lpstr>
      <vt:lpstr>A model of the SOE - nontradables</vt:lpstr>
      <vt:lpstr>A model of the SOE – imports and the BoP</vt:lpstr>
      <vt:lpstr>A model of the SOE- the public sector</vt:lpstr>
      <vt:lpstr>A model of the SOE – government finance and money creation</vt:lpstr>
      <vt:lpstr>Adjusting to macroeconomic shocks</vt:lpstr>
      <vt:lpstr>An oil price shock </vt:lpstr>
      <vt:lpstr>Consider the options</vt:lpstr>
      <vt:lpstr>Covid or exogenous loss of foreign earnings </vt:lpstr>
      <vt:lpstr>A sudden major decline in foreign investment</vt:lpstr>
      <vt:lpstr>Restoring fiscal sustainability</vt:lpstr>
      <vt:lpstr>Fiscal sustainability in the small open economy</vt:lpstr>
      <vt:lpstr>Impact of excessive gov’t borrowing on the BoP</vt:lpstr>
      <vt:lpstr>Financial stability in the small open economy</vt:lpstr>
      <vt:lpstr>Assessing the health of the financial system is a multi-faceted process, involving:</vt:lpstr>
      <vt:lpstr>Preparing forecasts of financial variables based on macroeconomic forecasts of the economy</vt:lpstr>
      <vt:lpstr>Use of macroeconomic forecasts in scenario writing for financial stability analysis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and Stabilization in Small Open Economies - Theory</dc:title>
  <dc:creator>Rupert Worrell</dc:creator>
  <cp:lastModifiedBy>Prudence Serju-Thomas</cp:lastModifiedBy>
  <cp:revision>70</cp:revision>
  <cp:lastPrinted>2023-11-15T01:48:47Z</cp:lastPrinted>
  <dcterms:created xsi:type="dcterms:W3CDTF">2023-03-13T14:28:59Z</dcterms:created>
  <dcterms:modified xsi:type="dcterms:W3CDTF">2023-10-17T11:56:29Z</dcterms:modified>
</cp:coreProperties>
</file>